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4"/>
  </p:notesMasterIdLst>
  <p:handoutMasterIdLst>
    <p:handoutMasterId r:id="rId12"/>
  </p:handoutMasterIdLst>
  <p:sldIdLst>
    <p:sldId id="1322" r:id="rId3"/>
    <p:sldId id="1310" r:id="rId5"/>
    <p:sldId id="1308" r:id="rId6"/>
    <p:sldId id="1309" r:id="rId7"/>
    <p:sldId id="1311" r:id="rId8"/>
    <p:sldId id="1317" r:id="rId9"/>
    <p:sldId id="1318" r:id="rId10"/>
    <p:sldId id="1320" r:id="rId11"/>
  </p:sldIdLst>
  <p:sldSz cx="12192000" cy="6858000" type="screen4x3"/>
  <p:notesSz cx="6858000" cy="9144000"/>
  <p:embeddedFontLst>
    <p:embeddedFont>
      <p:font typeface="汉仪润圆-65简" panose="00020600040101010101" pitchFamily="18" charset="-122"/>
      <p:regular r:id="rId16"/>
    </p:embeddedFont>
    <p:embeddedFont>
      <p:font typeface="微软雅黑" panose="020B0503020204020204" pitchFamily="34" charset="-122"/>
      <p:regular r:id="rId17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</p:showPr>
  <p:clrMru>
    <a:srgbClr val="6517E1"/>
    <a:srgbClr val="17BCCB"/>
    <a:srgbClr val="A021FF"/>
    <a:srgbClr val="2D353A"/>
    <a:srgbClr val="D44750"/>
    <a:srgbClr val="6AB566"/>
    <a:srgbClr val="61AA70"/>
    <a:srgbClr val="00F5D9"/>
    <a:srgbClr val="095BE2"/>
    <a:srgbClr val="08A2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6" autoAdjust="0"/>
    <p:restoredTop sz="94694" autoAdjust="0"/>
  </p:normalViewPr>
  <p:slideViewPr>
    <p:cSldViewPr snapToGrid="0" showGuides="1">
      <p:cViewPr>
        <p:scale>
          <a:sx n="66" d="100"/>
          <a:sy n="66" d="100"/>
        </p:scale>
        <p:origin x="426" y="528"/>
      </p:cViewPr>
      <p:guideLst>
        <p:guide orient="horz" pos="2288"/>
        <p:guide pos="3843"/>
        <p:guide pos="416"/>
        <p:guide pos="7256"/>
        <p:guide orient="horz" pos="648"/>
        <p:guide orient="horz" pos="732"/>
        <p:guide orient="horz" pos="3960"/>
        <p:guide orient="horz" pos="3899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7" Type="http://schemas.openxmlformats.org/officeDocument/2006/relationships/font" Target="fonts/font2.fntdata"/><Relationship Id="rId16" Type="http://schemas.openxmlformats.org/officeDocument/2006/relationships/font" Target="fonts/font1.fntdata"/><Relationship Id="rId15" Type="http://schemas.openxmlformats.org/officeDocument/2006/relationships/tableStyles" Target="tableStyles.xml"/><Relationship Id="rId14" Type="http://schemas.openxmlformats.org/officeDocument/2006/relationships/viewProps" Target="viewProps.xml"/><Relationship Id="rId13" Type="http://schemas.openxmlformats.org/officeDocument/2006/relationships/presProps" Target="presProps.xml"/><Relationship Id="rId12" Type="http://schemas.openxmlformats.org/officeDocument/2006/relationships/handoutMaster" Target="handoutMasters/handoutMaster1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/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汉仪润圆-65简" pitchFamily="18" charset="-122"/>
              <a:ea typeface="汉仪润圆-65简" pitchFamily="18" charset="-122"/>
              <a:cs typeface="汉仪润圆-65简" pitchFamily="18" charset="-122"/>
            </a:endParaRPr>
          </a:p>
        </p:txBody>
      </p:sp>
      <p:sp>
        <p:nvSpPr>
          <p:cNvPr id="3" name="日期占位符 2"/>
          <p:cNvSpPr/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cs typeface="汉仪润圆-65简" pitchFamily="18" charset="-122"/>
              </a:rPr>
            </a:fld>
            <a:endParaRPr lang="zh-CN" altLang="en-US">
              <a:cs typeface="汉仪润圆-65简" pitchFamily="18" charset="-122"/>
            </a:endParaRPr>
          </a:p>
        </p:txBody>
      </p:sp>
      <p:sp>
        <p:nvSpPr>
          <p:cNvPr id="4" name="页脚占位符 3"/>
          <p:cNvSpPr/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汉仪润圆-65简" pitchFamily="18" charset="-122"/>
              <a:ea typeface="汉仪润圆-65简" pitchFamily="18" charset="-122"/>
              <a:cs typeface="汉仪润圆-65简" pitchFamily="18" charset="-122"/>
            </a:endParaRPr>
          </a:p>
        </p:txBody>
      </p:sp>
      <p:sp>
        <p:nvSpPr>
          <p:cNvPr id="5" name="灯片编号占位符 4"/>
          <p:cNvSpPr/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cs typeface="汉仪润圆-65简" pitchFamily="18" charset="-122"/>
              </a:rPr>
            </a:fld>
            <a:endParaRPr lang="zh-CN" altLang="en-US">
              <a:cs typeface="汉仪润圆-65简" pitchFamily="18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/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汉仪润圆-65简" pitchFamily="18" charset="-122"/>
                <a:ea typeface="汉仪润圆-65简" pitchFamily="18" charset="-122"/>
                <a:cs typeface="汉仪润圆-65简" pitchFamily="18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/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汉仪润圆-65简" pitchFamily="18" charset="-122"/>
                <a:ea typeface="汉仪润圆-65简" pitchFamily="18" charset="-122"/>
                <a:cs typeface="汉仪润圆-65简" pitchFamily="18" charset="-122"/>
              </a:defRPr>
            </a:lvl1pPr>
          </a:lstStyle>
          <a:p>
            <a:fld id="{283CE2B5-C7CF-4FCB-A687-2965513C8919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/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/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汉仪润圆-65简" pitchFamily="18" charset="-122"/>
                <a:ea typeface="汉仪润圆-65简" pitchFamily="18" charset="-122"/>
                <a:cs typeface="汉仪润圆-65简" pitchFamily="18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/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汉仪润圆-65简" pitchFamily="18" charset="-122"/>
                <a:ea typeface="汉仪润圆-65简" pitchFamily="18" charset="-122"/>
                <a:cs typeface="汉仪润圆-65简" pitchFamily="18" charset="-122"/>
              </a:defRPr>
            </a:lvl1pPr>
          </a:lstStyle>
          <a:p>
            <a:fld id="{9DAEF730-554A-4C31-AC8F-C3E8827AFB1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汉仪润圆-65简" pitchFamily="18" charset="-122"/>
        <a:ea typeface="汉仪润圆-65简" pitchFamily="18" charset="-122"/>
        <a:cs typeface="汉仪润圆-65简" pitchFamily="18" charset="-122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汉仪润圆-65简" pitchFamily="18" charset="-122"/>
        <a:ea typeface="汉仪润圆-65简" pitchFamily="18" charset="-122"/>
        <a:cs typeface="汉仪润圆-65简" pitchFamily="18" charset="-122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汉仪润圆-65简" pitchFamily="18" charset="-122"/>
        <a:ea typeface="汉仪润圆-65简" pitchFamily="18" charset="-122"/>
        <a:cs typeface="汉仪润圆-65简" pitchFamily="18" charset="-122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汉仪润圆-65简" pitchFamily="18" charset="-122"/>
        <a:ea typeface="汉仪润圆-65简" pitchFamily="18" charset="-122"/>
        <a:cs typeface="汉仪润圆-65简" pitchFamily="18" charset="-122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汉仪润圆-65简" pitchFamily="18" charset="-122"/>
        <a:ea typeface="汉仪润圆-65简" pitchFamily="18" charset="-122"/>
        <a:cs typeface="汉仪润圆-65简" pitchFamily="18" charset="-122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备注占位符 2"/>
          <p:cNvSpPr/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/>
          <p:nvPr>
            <p:ph type="sldNum" sz="quarter" idx="10"/>
          </p:nvPr>
        </p:nvSpPr>
        <p:spPr/>
        <p:txBody>
          <a:bodyPr/>
          <a:lstStyle/>
          <a:p>
            <a:fld id="{7C8C40CB-2485-4A33-B1C8-1C50A20CB34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备注占位符 2"/>
          <p:cNvSpPr/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/>
          <p:nvPr>
            <p:ph type="sldNum" sz="quarter" idx="10"/>
          </p:nvPr>
        </p:nvSpPr>
        <p:spPr/>
        <p:txBody>
          <a:bodyPr/>
          <a:lstStyle/>
          <a:p>
            <a:fld id="{12058DE2-74AF-4D07-BDC1-29FF74FBF8F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备注占位符 2"/>
          <p:cNvSpPr/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/>
          <p:nvPr>
            <p:ph type="sldNum" sz="quarter" idx="10"/>
          </p:nvPr>
        </p:nvSpPr>
        <p:spPr/>
        <p:txBody>
          <a:bodyPr/>
          <a:lstStyle/>
          <a:p>
            <a:fld id="{9DAEF730-554A-4C31-AC8F-C3E8827AFB1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/>
          <p:nvPr>
            <p:ph type="sldImg"/>
          </p:nvPr>
        </p:nvSpPr>
        <p:spPr/>
      </p:sp>
      <p:sp>
        <p:nvSpPr>
          <p:cNvPr id="3" name="Заметки 2"/>
          <p:cNvSpPr/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/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5E284C95-AC36-47D7-BA46-D13F2CF6C509}" type="slidenum">
              <a:rPr kumimoji="0" lang="ru-RU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</a:fld>
            <a:endParaRPr kumimoji="0" lang="ru-RU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备注占位符 2"/>
          <p:cNvSpPr/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/>
          <p:nvPr>
            <p:ph type="sldNum" sz="quarter" idx="10"/>
          </p:nvPr>
        </p:nvSpPr>
        <p:spPr/>
        <p:txBody>
          <a:bodyPr/>
          <a:lstStyle/>
          <a:p>
            <a:fld id="{9DAEF730-554A-4C31-AC8F-C3E8827AFB1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备注占位符 2"/>
          <p:cNvSpPr/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/>
          <p:nvPr>
            <p:ph type="sldNum" sz="quarter" idx="10"/>
          </p:nvPr>
        </p:nvSpPr>
        <p:spPr/>
        <p:txBody>
          <a:bodyPr/>
          <a:lstStyle/>
          <a:p>
            <a:fld id="{37BDD7CB-7B5F-4BF0-AEC3-F52025458AB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备注占位符 2"/>
          <p:cNvSpPr/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/>
          <p:nvPr>
            <p:ph type="sldNum" sz="quarter" idx="10"/>
          </p:nvPr>
        </p:nvSpPr>
        <p:spPr/>
        <p:txBody>
          <a:bodyPr/>
          <a:lstStyle/>
          <a:p>
            <a:fld id="{B49EC556-0E4F-4361-96C2-0C2CAFEAB7B8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备注占位符 2"/>
          <p:cNvSpPr/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/>
          <p:nvPr>
            <p:ph type="sldNum" sz="quarter" idx="10"/>
          </p:nvPr>
        </p:nvSpPr>
        <p:spPr/>
        <p:txBody>
          <a:bodyPr/>
          <a:lstStyle/>
          <a:p>
            <a:fld id="{C87F24FC-5473-494C-9C90-23DCD5A77EA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03"/>
          <p:cNvSpPr/>
          <p:nvPr>
            <p:ph type="pic" sz="quarter" idx="10"/>
          </p:nvPr>
        </p:nvSpPr>
        <p:spPr>
          <a:xfrm>
            <a:off x="6187235" y="1933817"/>
            <a:ext cx="4880458" cy="2755776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 w="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0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rtlCol="0" anchor="ctr" anchorCtr="1">
            <a:noAutofit/>
          </a:bodyPr>
          <a:lstStyle>
            <a:lvl1pPr>
              <a:defRPr lang="ru-RU" sz="600" dirty="0">
                <a:solidFill>
                  <a:schemeClr val="lt1">
                    <a:alpha val="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algn="ctr" defTabSz="457200"/>
            <a:endParaRPr lang="ru-RU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16"/>
          <p:cNvSpPr/>
          <p:nvPr>
            <p:ph type="pic" sz="quarter" idx="12"/>
          </p:nvPr>
        </p:nvSpPr>
        <p:spPr>
          <a:xfrm>
            <a:off x="4992057" y="2770514"/>
            <a:ext cx="2207886" cy="2207886"/>
          </a:xfrm>
          <a:custGeom>
            <a:avLst/>
            <a:gdLst>
              <a:gd name="connsiteX0" fmla="*/ 762000 w 1524000"/>
              <a:gd name="connsiteY0" fmla="*/ 0 h 1524000"/>
              <a:gd name="connsiteX1" fmla="*/ 1524000 w 1524000"/>
              <a:gd name="connsiteY1" fmla="*/ 762000 h 1524000"/>
              <a:gd name="connsiteX2" fmla="*/ 762000 w 1524000"/>
              <a:gd name="connsiteY2" fmla="*/ 1524000 h 1524000"/>
              <a:gd name="connsiteX3" fmla="*/ 0 w 1524000"/>
              <a:gd name="connsiteY3" fmla="*/ 762000 h 1524000"/>
              <a:gd name="connsiteX4" fmla="*/ 762000 w 1524000"/>
              <a:gd name="connsiteY4" fmla="*/ 0 h 15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4000" h="1524000">
                <a:moveTo>
                  <a:pt x="762000" y="0"/>
                </a:moveTo>
                <a:cubicBezTo>
                  <a:pt x="1182841" y="0"/>
                  <a:pt x="1524000" y="341159"/>
                  <a:pt x="1524000" y="762000"/>
                </a:cubicBezTo>
                <a:cubicBezTo>
                  <a:pt x="1524000" y="1182841"/>
                  <a:pt x="1182841" y="1524000"/>
                  <a:pt x="762000" y="1524000"/>
                </a:cubicBezTo>
                <a:cubicBezTo>
                  <a:pt x="341159" y="1524000"/>
                  <a:pt x="0" y="1182841"/>
                  <a:pt x="0" y="762000"/>
                </a:cubicBezTo>
                <a:cubicBezTo>
                  <a:pt x="0" y="341159"/>
                  <a:pt x="341159" y="0"/>
                  <a:pt x="762000" y="0"/>
                </a:cubicBezTo>
                <a:close/>
              </a:path>
            </a:pathLst>
          </a:custGeom>
          <a:blipFill dpi="0" rotWithShape="1">
            <a:blip r:embed="rId2"/>
            <a:srcRect/>
            <a:tile tx="0" ty="0" sx="100000" sy="100000" flip="none" algn="tl"/>
          </a:blipFill>
          <a:ln w="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0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rtlCol="0" anchor="ctr" anchorCtr="1">
            <a:noAutofit/>
          </a:bodyPr>
          <a:lstStyle>
            <a:lvl1pPr>
              <a:defRPr lang="zh-CN" altLang="en-US" sz="600">
                <a:solidFill>
                  <a:schemeClr val="lt1">
                    <a:alpha val="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algn="ctr" defTabSz="457200"/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000" dirty="0">
              <a:cs typeface="汉仪润圆-65简" pitchFamily="18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/>
          <p:nvPr>
            <p:ph type="pic" sz="quarter" idx="10"/>
          </p:nvPr>
        </p:nvSpPr>
        <p:spPr>
          <a:xfrm>
            <a:off x="3" y="3"/>
            <a:ext cx="12191997" cy="6857997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 w="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0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rtlCol="0" anchor="ctr" anchorCtr="1">
            <a:noAutofit/>
          </a:bodyPr>
          <a:lstStyle>
            <a:lvl1pPr>
              <a:defRPr lang="zh-CN" altLang="en-US" sz="600">
                <a:solidFill>
                  <a:schemeClr val="lt1">
                    <a:alpha val="0"/>
                  </a:schemeClr>
                </a:solidFill>
                <a:latin typeface="+mn-lt"/>
                <a:ea typeface="+mn-ea"/>
              </a:defRPr>
            </a:lvl1pPr>
          </a:lstStyle>
          <a:p>
            <a:pPr marL="0" lvl="0" indent="-228600" algn="ctr" defTabSz="457200">
              <a:lnSpc>
                <a:spcPct val="90000"/>
              </a:lnSpc>
              <a:spcBef>
                <a:spcPts val="1000"/>
              </a:spcBef>
            </a:pP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7" Type="http://schemas.openxmlformats.org/officeDocument/2006/relationships/theme" Target="../theme/theme1.xml"/><Relationship Id="rId6" Type="http://schemas.openxmlformats.org/officeDocument/2006/relationships/image" Target="../media/image2.jpeg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/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/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汉仪润圆-65简" pitchFamily="18" charset="-122"/>
                <a:ea typeface="汉仪润圆-65简" pitchFamily="18" charset="-122"/>
                <a:cs typeface="汉仪润圆-65简" pitchFamily="18" charset="-122"/>
              </a:defRPr>
            </a:lvl1pPr>
          </a:lstStyle>
          <a:p>
            <a:fld id="{B6D21B80-9413-4EE8-A058-97DF2E8B882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/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汉仪润圆-65简" pitchFamily="18" charset="-122"/>
                <a:ea typeface="汉仪润圆-65简" pitchFamily="18" charset="-122"/>
                <a:cs typeface="汉仪润圆-65简" pitchFamily="18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/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汉仪润圆-65简" pitchFamily="18" charset="-122"/>
                <a:ea typeface="汉仪润圆-65简" pitchFamily="18" charset="-122"/>
                <a:cs typeface="汉仪润圆-65简" pitchFamily="18" charset="-122"/>
              </a:defRPr>
            </a:lvl1pPr>
          </a:lstStyle>
          <a:p>
            <a:fld id="{0C2F1850-6661-42FC-9D6D-89140B9F6166}" type="slidenum">
              <a:rPr lang="zh-CN" altLang="en-US" smtClean="0"/>
            </a:fld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806"/>
          <a:stretch>
            <a:fillRect/>
          </a:stretch>
        </p:blipFill>
        <p:spPr>
          <a:xfrm flipV="1">
            <a:off x="3" y="3"/>
            <a:ext cx="12191997" cy="904870"/>
          </a:xfrm>
          <a:custGeom>
            <a:avLst/>
            <a:gdLst>
              <a:gd name="connsiteX0" fmla="*/ 0 w 12191997"/>
              <a:gd name="connsiteY0" fmla="*/ 904870 h 904870"/>
              <a:gd name="connsiteX1" fmla="*/ 12191997 w 12191997"/>
              <a:gd name="connsiteY1" fmla="*/ 904870 h 904870"/>
              <a:gd name="connsiteX2" fmla="*/ 12191997 w 12191997"/>
              <a:gd name="connsiteY2" fmla="*/ 0 h 904870"/>
              <a:gd name="connsiteX3" fmla="*/ 0 w 12191997"/>
              <a:gd name="connsiteY3" fmla="*/ 0 h 904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1997" h="904870">
                <a:moveTo>
                  <a:pt x="0" y="904870"/>
                </a:moveTo>
                <a:lnTo>
                  <a:pt x="12191997" y="904870"/>
                </a:lnTo>
                <a:lnTo>
                  <a:pt x="12191997" y="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7" name="椭圆 6"/>
          <p:cNvSpPr/>
          <p:nvPr userDrawn="1"/>
        </p:nvSpPr>
        <p:spPr>
          <a:xfrm>
            <a:off x="356959" y="365125"/>
            <a:ext cx="186418" cy="186418"/>
          </a:xfrm>
          <a:prstGeom prst="ellipse">
            <a:avLst/>
          </a:prstGeom>
          <a:solidFill>
            <a:schemeClr val="bg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汉仪润圆-65简" pitchFamily="18" charset="-122"/>
            </a:endParaRPr>
          </a:p>
        </p:txBody>
      </p:sp>
      <p:sp>
        <p:nvSpPr>
          <p:cNvPr id="9" name="椭圆 8"/>
          <p:cNvSpPr/>
          <p:nvPr userDrawn="1"/>
        </p:nvSpPr>
        <p:spPr>
          <a:xfrm>
            <a:off x="325096" y="333262"/>
            <a:ext cx="250144" cy="250144"/>
          </a:xfrm>
          <a:prstGeom prst="ellipse">
            <a:avLst/>
          </a:prstGeom>
          <a:noFill/>
          <a:ln>
            <a:solidFill>
              <a:schemeClr val="bg1">
                <a:alpha val="5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汉仪润圆-65简" pitchFamily="18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汉仪润圆-65简" pitchFamily="18" charset="-122"/>
          <a:ea typeface="汉仪润圆-65简" pitchFamily="18" charset="-122"/>
          <a:cs typeface="汉仪润圆-65简" pitchFamily="18" charset="-122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charset="0"/>
        <a:buChar char="•"/>
        <a:defRPr sz="2800" kern="1200">
          <a:solidFill>
            <a:schemeClr val="tx1"/>
          </a:solidFill>
          <a:latin typeface="汉仪润圆-65简" pitchFamily="18" charset="-122"/>
          <a:ea typeface="汉仪润圆-65简" pitchFamily="18" charset="-122"/>
          <a:cs typeface="汉仪润圆-65简" pitchFamily="18" charset="-122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2400" kern="1200">
          <a:solidFill>
            <a:schemeClr val="tx1"/>
          </a:solidFill>
          <a:latin typeface="汉仪润圆-65简" pitchFamily="18" charset="-122"/>
          <a:ea typeface="汉仪润圆-65简" pitchFamily="18" charset="-122"/>
          <a:cs typeface="汉仪润圆-65简" pitchFamily="18" charset="-122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2000" kern="1200">
          <a:solidFill>
            <a:schemeClr val="tx1"/>
          </a:solidFill>
          <a:latin typeface="汉仪润圆-65简" pitchFamily="18" charset="-122"/>
          <a:ea typeface="汉仪润圆-65简" pitchFamily="18" charset="-122"/>
          <a:cs typeface="汉仪润圆-65简" pitchFamily="18" charset="-122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汉仪润圆-65简" pitchFamily="18" charset="-122"/>
          <a:ea typeface="汉仪润圆-65简" pitchFamily="18" charset="-122"/>
          <a:cs typeface="汉仪润圆-65简" pitchFamily="18" charset="-122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汉仪润圆-65简" pitchFamily="18" charset="-122"/>
          <a:ea typeface="汉仪润圆-65简" pitchFamily="18" charset="-122"/>
          <a:cs typeface="汉仪润圆-65简" pitchFamily="18" charset="-122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3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.png"/><Relationship Id="rId3" Type="http://schemas.openxmlformats.org/officeDocument/2006/relationships/tags" Target="../tags/tag6.xml"/><Relationship Id="rId2" Type="http://schemas.openxmlformats.org/officeDocument/2006/relationships/image" Target="../media/image3.png"/><Relationship Id="rId1" Type="http://schemas.openxmlformats.org/officeDocument/2006/relationships/tags" Target="../tags/tag5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8.xml"/><Relationship Id="rId1" Type="http://schemas.openxmlformats.org/officeDocument/2006/relationships/tags" Target="../tags/tag7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1" Type="http://schemas.openxmlformats.org/officeDocument/2006/relationships/tags" Target="../tags/tag9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14.xml"/><Relationship Id="rId8" Type="http://schemas.openxmlformats.org/officeDocument/2006/relationships/image" Target="../media/image9.png"/><Relationship Id="rId7" Type="http://schemas.openxmlformats.org/officeDocument/2006/relationships/tags" Target="../tags/tag13.xml"/><Relationship Id="rId6" Type="http://schemas.openxmlformats.org/officeDocument/2006/relationships/image" Target="../media/image8.png"/><Relationship Id="rId5" Type="http://schemas.openxmlformats.org/officeDocument/2006/relationships/tags" Target="../tags/tag12.xml"/><Relationship Id="rId4" Type="http://schemas.openxmlformats.org/officeDocument/2006/relationships/image" Target="../media/image7.png"/><Relationship Id="rId3" Type="http://schemas.openxmlformats.org/officeDocument/2006/relationships/tags" Target="../tags/tag11.xml"/><Relationship Id="rId2" Type="http://schemas.openxmlformats.org/officeDocument/2006/relationships/image" Target="../media/image6.png"/><Relationship Id="rId14" Type="http://schemas.openxmlformats.org/officeDocument/2006/relationships/notesSlide" Target="../notesSlides/notesSlide7.xml"/><Relationship Id="rId13" Type="http://schemas.openxmlformats.org/officeDocument/2006/relationships/slideLayout" Target="../slideLayouts/slideLayout1.xml"/><Relationship Id="rId12" Type="http://schemas.openxmlformats.org/officeDocument/2006/relationships/tags" Target="../tags/tag17.xml"/><Relationship Id="rId11" Type="http://schemas.openxmlformats.org/officeDocument/2006/relationships/tags" Target="../tags/tag16.xml"/><Relationship Id="rId10" Type="http://schemas.openxmlformats.org/officeDocument/2006/relationships/tags" Target="../tags/tag15.xml"/><Relationship Id="rId1" Type="http://schemas.openxmlformats.org/officeDocument/2006/relationships/tags" Target="../tags/tag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占位符 2"/>
          <p:cNvPicPr>
            <a:picLocks noGrp="1" noChangeAspect="1"/>
          </p:cNvPicPr>
          <p:nvPr>
            <p:ph type="pic" sz="quarter" idx="10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" y="3"/>
            <a:ext cx="12191997" cy="6857997"/>
          </a:xfrm>
        </p:spPr>
      </p:pic>
      <p:sp>
        <p:nvSpPr>
          <p:cNvPr id="4" name="矩形 259"/>
          <p:cNvSpPr/>
          <p:nvPr/>
        </p:nvSpPr>
        <p:spPr bwMode="auto">
          <a:xfrm>
            <a:off x="1277790" y="5257054"/>
            <a:ext cx="2470435" cy="1846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dist" defTabSz="914400">
              <a:buNone/>
            </a:pPr>
            <a:r>
              <a:rPr lang="zh-CN" altLang="en-US" sz="1200" cap="all" dirty="0" smtClean="0">
                <a:solidFill>
                  <a:schemeClr val="accent1">
                    <a:lumMod val="75000"/>
                  </a:schemeClr>
                </a:solidFill>
                <a:latin typeface="汉仪润圆-65简" pitchFamily="18" charset="-122"/>
                <a:ea typeface="汉仪润圆-65简" pitchFamily="18" charset="-122"/>
                <a:cs typeface="+mn-ea"/>
                <a:sym typeface="汉仪润圆-65简" pitchFamily="18" charset="-122"/>
              </a:rPr>
              <a:t>汇报</a:t>
            </a:r>
            <a:r>
              <a:rPr lang="en-US" altLang="zh-CN" sz="1200" cap="all" dirty="0" smtClean="0">
                <a:solidFill>
                  <a:schemeClr val="accent1">
                    <a:lumMod val="75000"/>
                  </a:schemeClr>
                </a:solidFill>
                <a:latin typeface="汉仪润圆-65简" pitchFamily="18" charset="-122"/>
                <a:ea typeface="汉仪润圆-65简" pitchFamily="18" charset="-122"/>
                <a:cs typeface="+mn-ea"/>
                <a:sym typeface="汉仪润圆-65简" pitchFamily="18" charset="-122"/>
              </a:rPr>
              <a:t>/</a:t>
            </a:r>
            <a:r>
              <a:rPr lang="zh-CN" altLang="en-US" sz="1200" cap="all" dirty="0" smtClean="0">
                <a:solidFill>
                  <a:schemeClr val="accent1">
                    <a:lumMod val="75000"/>
                  </a:schemeClr>
                </a:solidFill>
                <a:latin typeface="汉仪润圆-65简" pitchFamily="18" charset="-122"/>
                <a:ea typeface="汉仪润圆-65简" pitchFamily="18" charset="-122"/>
                <a:cs typeface="+mn-ea"/>
                <a:sym typeface="汉仪润圆-65简" pitchFamily="18" charset="-122"/>
              </a:rPr>
              <a:t>总结计划</a:t>
            </a:r>
            <a:endParaRPr lang="zh-CN" altLang="en-US" sz="1200" cap="all" dirty="0">
              <a:solidFill>
                <a:schemeClr val="accent1">
                  <a:lumMod val="75000"/>
                </a:schemeClr>
              </a:solidFill>
              <a:latin typeface="汉仪润圆-65简" pitchFamily="18" charset="-122"/>
              <a:ea typeface="汉仪润圆-65简" pitchFamily="18" charset="-122"/>
              <a:cs typeface="+mn-ea"/>
              <a:sym typeface="汉仪润圆-65简" pitchFamily="18" charset="-122"/>
            </a:endParaRPr>
          </a:p>
        </p:txBody>
      </p:sp>
      <p:sp>
        <p:nvSpPr>
          <p:cNvPr id="5" name="矩形 259"/>
          <p:cNvSpPr/>
          <p:nvPr/>
        </p:nvSpPr>
        <p:spPr bwMode="auto">
          <a:xfrm>
            <a:off x="1277790" y="2123676"/>
            <a:ext cx="4375661" cy="984885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defTabSz="914400">
              <a:buNone/>
            </a:pPr>
            <a:r>
              <a:rPr lang="zh-CN" altLang="en-US">
                <a:sym typeface="+mn-ea"/>
              </a:rPr>
              <a:t>基于随机森林与粒子群优化算法预测蛋白序列</a:t>
            </a:r>
            <a:endParaRPr lang="zh-CN" altLang="en-US" b="1" cap="all" spc="300" dirty="0">
              <a:solidFill>
                <a:schemeClr val="accent1">
                  <a:lumMod val="75000"/>
                </a:schemeClr>
              </a:solidFill>
              <a:latin typeface="汉仪润圆-65简" pitchFamily="18" charset="-122"/>
              <a:ea typeface="汉仪润圆-65简" pitchFamily="18" charset="-122"/>
              <a:cs typeface="+mn-ea"/>
              <a:sym typeface="汉仪润圆-65简" pitchFamily="18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1312175" y="1810208"/>
            <a:ext cx="920109" cy="118536"/>
            <a:chOff x="908146" y="1355577"/>
            <a:chExt cx="920109" cy="118536"/>
          </a:xfrm>
        </p:grpSpPr>
        <p:sp>
          <p:nvSpPr>
            <p:cNvPr id="9" name="椭圆 8"/>
            <p:cNvSpPr/>
            <p:nvPr/>
          </p:nvSpPr>
          <p:spPr>
            <a:xfrm>
              <a:off x="908146" y="1355577"/>
              <a:ext cx="118536" cy="118536"/>
            </a:xfrm>
            <a:prstGeom prst="ellipse">
              <a:avLst/>
            </a:prstGeom>
            <a:solidFill>
              <a:schemeClr val="accent1">
                <a:lumMod val="75000"/>
                <a:alpha val="8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3376"/>
                </a:solidFill>
                <a:latin typeface="汉仪润圆-65简" pitchFamily="18" charset="-122"/>
                <a:ea typeface="汉仪润圆-65简" pitchFamily="18" charset="-122"/>
                <a:cs typeface="+mn-ea"/>
                <a:sym typeface="汉仪润圆-65简" pitchFamily="18" charset="-122"/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1175337" y="1355577"/>
              <a:ext cx="118536" cy="118536"/>
            </a:xfrm>
            <a:prstGeom prst="ellipse">
              <a:avLst/>
            </a:prstGeom>
            <a:solidFill>
              <a:schemeClr val="accent1">
                <a:lumMod val="75000"/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3376"/>
                </a:solidFill>
                <a:latin typeface="汉仪润圆-65简" pitchFamily="18" charset="-122"/>
                <a:ea typeface="汉仪润圆-65简" pitchFamily="18" charset="-122"/>
                <a:cs typeface="+mn-ea"/>
                <a:sym typeface="汉仪润圆-65简" pitchFamily="18" charset="-122"/>
              </a:endParaRPr>
            </a:p>
          </p:txBody>
        </p:sp>
        <p:sp>
          <p:nvSpPr>
            <p:cNvPr id="11" name="椭圆 10"/>
            <p:cNvSpPr/>
            <p:nvPr/>
          </p:nvSpPr>
          <p:spPr>
            <a:xfrm>
              <a:off x="1442528" y="1355577"/>
              <a:ext cx="118536" cy="118536"/>
            </a:xfrm>
            <a:prstGeom prst="ellipse">
              <a:avLst/>
            </a:prstGeom>
            <a:solidFill>
              <a:schemeClr val="accent1">
                <a:lumMod val="75000"/>
                <a:alpha val="6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3376"/>
                </a:solidFill>
                <a:latin typeface="汉仪润圆-65简" pitchFamily="18" charset="-122"/>
                <a:ea typeface="汉仪润圆-65简" pitchFamily="18" charset="-122"/>
                <a:cs typeface="+mn-ea"/>
                <a:sym typeface="汉仪润圆-65简" pitchFamily="18" charset="-122"/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>
              <a:off x="1709719" y="1355577"/>
              <a:ext cx="118536" cy="118536"/>
            </a:xfrm>
            <a:prstGeom prst="ellipse">
              <a:avLst/>
            </a:prstGeom>
            <a:solidFill>
              <a:schemeClr val="accent1">
                <a:lumMod val="75000"/>
                <a:alpha val="3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3376"/>
                </a:solidFill>
                <a:latin typeface="汉仪润圆-65简" pitchFamily="18" charset="-122"/>
                <a:ea typeface="汉仪润圆-65简" pitchFamily="18" charset="-122"/>
                <a:cs typeface="+mn-ea"/>
                <a:sym typeface="汉仪润圆-65简" pitchFamily="18" charset="-122"/>
              </a:endParaRPr>
            </a:p>
          </p:txBody>
        </p:sp>
      </p:grpSp>
      <p:sp>
        <p:nvSpPr>
          <p:cNvPr id="13" name="圆角矩形 12"/>
          <p:cNvSpPr/>
          <p:nvPr/>
        </p:nvSpPr>
        <p:spPr>
          <a:xfrm>
            <a:off x="1277790" y="4349933"/>
            <a:ext cx="2124203" cy="529193"/>
          </a:xfrm>
          <a:prstGeom prst="roundRect">
            <a:avLst>
              <a:gd name="adj" fmla="val 50000"/>
            </a:avLst>
          </a:prstGeom>
          <a:solidFill>
            <a:srgbClr val="FF6B0C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1600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2800" dirty="0">
              <a:solidFill>
                <a:srgbClr val="00714F"/>
              </a:solidFill>
              <a:latin typeface="汉仪润圆-65简" pitchFamily="18" charset="-122"/>
              <a:ea typeface="汉仪润圆-65简" pitchFamily="18" charset="-122"/>
              <a:cs typeface="+mn-ea"/>
              <a:sym typeface="汉仪润圆-65简" pitchFamily="18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602273" y="4421342"/>
            <a:ext cx="14752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3716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 smtClean="0">
                <a:solidFill>
                  <a:schemeClr val="bg1"/>
                </a:solidFill>
                <a:latin typeface="汉仪润圆-65简" pitchFamily="18" charset="-122"/>
                <a:ea typeface="汉仪润圆-65简" pitchFamily="18" charset="-122"/>
                <a:cs typeface="+mn-ea"/>
                <a:sym typeface="汉仪润圆-65简" pitchFamily="18" charset="-122"/>
              </a:rPr>
              <a:t>开始汇报</a:t>
            </a:r>
            <a:endParaRPr lang="en-US" altLang="zh-CN" sz="2000" dirty="0">
              <a:solidFill>
                <a:schemeClr val="bg1"/>
              </a:solidFill>
              <a:latin typeface="汉仪润圆-65简" pitchFamily="18" charset="-122"/>
              <a:ea typeface="汉仪润圆-65简" pitchFamily="18" charset="-122"/>
              <a:cs typeface="+mn-ea"/>
              <a:sym typeface="汉仪润圆-65简" pitchFamily="18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27"/>
          <p:cNvSpPr/>
          <p:nvPr/>
        </p:nvSpPr>
        <p:spPr>
          <a:xfrm>
            <a:off x="0" y="0"/>
            <a:ext cx="12204000" cy="4203700"/>
          </a:xfrm>
          <a:prstGeom prst="rect">
            <a:avLst/>
          </a:prstGeom>
          <a:gradFill>
            <a:gsLst>
              <a:gs pos="0">
                <a:srgbClr val="A021FF"/>
              </a:gs>
              <a:gs pos="98000">
                <a:srgbClr val="6517E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润圆-65简" pitchFamily="18" charset="-122"/>
              <a:ea typeface="汉仪润圆-65简" pitchFamily="18" charset="-122"/>
              <a:cs typeface="+mn-ea"/>
              <a:sym typeface="汉仪润圆-65简" pitchFamily="18" charset="-122"/>
            </a:endParaRPr>
          </a:p>
        </p:txBody>
      </p:sp>
      <p:sp>
        <p:nvSpPr>
          <p:cNvPr id="37" name="椭圆 36"/>
          <p:cNvSpPr/>
          <p:nvPr/>
        </p:nvSpPr>
        <p:spPr>
          <a:xfrm>
            <a:off x="10301657" y="3852015"/>
            <a:ext cx="732686" cy="732686"/>
          </a:xfrm>
          <a:prstGeom prst="ellipse">
            <a:avLst/>
          </a:prstGeom>
          <a:gradFill>
            <a:gsLst>
              <a:gs pos="0">
                <a:srgbClr val="A021FF"/>
              </a:gs>
              <a:gs pos="98000">
                <a:srgbClr val="6517E1"/>
              </a:gs>
            </a:gsLst>
            <a:lin ang="5400000" scaled="0"/>
          </a:gra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b="1" u="sng" dirty="0" smtClean="0">
                <a:solidFill>
                  <a:schemeClr val="bg1"/>
                </a:solidFill>
                <a:latin typeface="汉仪润圆-65简" pitchFamily="18" charset="-122"/>
                <a:ea typeface="汉仪润圆-65简" pitchFamily="18" charset="-122"/>
                <a:cs typeface="+mn-ea"/>
                <a:sym typeface="汉仪润圆-65简" pitchFamily="18" charset="-122"/>
              </a:rPr>
              <a:t>05</a:t>
            </a:r>
            <a:endParaRPr lang="zh-CN" altLang="en-US" b="1" u="sng" dirty="0">
              <a:solidFill>
                <a:schemeClr val="bg1"/>
              </a:solidFill>
              <a:latin typeface="汉仪润圆-65简" pitchFamily="18" charset="-122"/>
              <a:ea typeface="汉仪润圆-65简" pitchFamily="18" charset="-122"/>
              <a:cs typeface="+mn-ea"/>
              <a:sym typeface="汉仪润圆-65简" pitchFamily="18" charset="-122"/>
            </a:endParaRPr>
          </a:p>
        </p:txBody>
      </p:sp>
      <p:cxnSp>
        <p:nvCxnSpPr>
          <p:cNvPr id="52" name="直接连接符 51"/>
          <p:cNvCxnSpPr/>
          <p:nvPr/>
        </p:nvCxnSpPr>
        <p:spPr>
          <a:xfrm rot="16200000">
            <a:off x="10466597" y="5116302"/>
            <a:ext cx="402804" cy="0"/>
          </a:xfrm>
          <a:prstGeom prst="line">
            <a:avLst/>
          </a:prstGeom>
          <a:ln w="6350">
            <a:solidFill>
              <a:srgbClr val="17BCC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 Placeholder 33"/>
          <p:cNvSpPr txBox="1"/>
          <p:nvPr/>
        </p:nvSpPr>
        <p:spPr>
          <a:xfrm>
            <a:off x="2930943" y="5617209"/>
            <a:ext cx="1737387" cy="39878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defTabSz="1219200">
              <a:lnSpc>
                <a:spcPct val="100000"/>
              </a:lnSpc>
              <a:spcBef>
                <a:spcPct val="20000"/>
              </a:spcBef>
              <a:defRPr sz="3000" b="1">
                <a:solidFill>
                  <a:srgbClr val="54578E"/>
                </a:solidFill>
                <a:latin typeface="Arial" charset="0"/>
                <a:ea typeface="微软雅黑" pitchFamily="34" charset="-122"/>
              </a:defRPr>
            </a:lvl1pPr>
          </a:lstStyle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润圆-65简" pitchFamily="18" charset="-122"/>
                <a:ea typeface="汉仪润圆-65简" pitchFamily="18" charset="-122"/>
                <a:cs typeface="+mn-ea"/>
                <a:sym typeface="汉仪润圆-65简" pitchFamily="18" charset="-122"/>
              </a:rPr>
              <a:t>数据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润圆-65简" pitchFamily="18" charset="-122"/>
                <a:ea typeface="汉仪润圆-65简" pitchFamily="18" charset="-122"/>
                <a:cs typeface="+mn-ea"/>
                <a:sym typeface="汉仪润圆-65简" pitchFamily="18" charset="-122"/>
              </a:rPr>
              <a:t>预处理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汉仪润圆-65简" pitchFamily="18" charset="-122"/>
              <a:ea typeface="汉仪润圆-65简" pitchFamily="18" charset="-122"/>
              <a:cs typeface="+mn-ea"/>
              <a:sym typeface="汉仪润圆-65简" pitchFamily="18" charset="-122"/>
            </a:endParaRPr>
          </a:p>
        </p:txBody>
      </p:sp>
      <p:sp>
        <p:nvSpPr>
          <p:cNvPr id="30" name="Text Placeholder 33"/>
          <p:cNvSpPr txBox="1"/>
          <p:nvPr/>
        </p:nvSpPr>
        <p:spPr>
          <a:xfrm>
            <a:off x="5199151" y="5617209"/>
            <a:ext cx="1737387" cy="39878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defTabSz="1219200">
              <a:lnSpc>
                <a:spcPct val="100000"/>
              </a:lnSpc>
              <a:spcBef>
                <a:spcPct val="20000"/>
              </a:spcBef>
              <a:defRPr sz="3000" b="1">
                <a:solidFill>
                  <a:srgbClr val="54578E"/>
                </a:solidFill>
                <a:latin typeface="Arial" charset="0"/>
                <a:ea typeface="微软雅黑" pitchFamily="34" charset="-122"/>
              </a:defRPr>
            </a:lvl1pPr>
          </a:lstStyle>
          <a:p>
            <a:pPr algn="ctr"/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汉仪润圆-65简" pitchFamily="18" charset="-122"/>
                <a:ea typeface="汉仪润圆-65简" pitchFamily="18" charset="-122"/>
                <a:cs typeface="+mn-ea"/>
                <a:sym typeface="汉仪润圆-65简" pitchFamily="18" charset="-122"/>
              </a:rPr>
              <a:t>算法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汉仪润圆-65简" pitchFamily="18" charset="-122"/>
                <a:ea typeface="汉仪润圆-65简" pitchFamily="18" charset="-122"/>
                <a:cs typeface="+mn-ea"/>
                <a:sym typeface="汉仪润圆-65简" pitchFamily="18" charset="-122"/>
              </a:rPr>
              <a:t>实现</a:t>
            </a:r>
            <a:endParaRPr lang="zh-CN" altLang="en-US" sz="2000" dirty="0" smtClean="0">
              <a:solidFill>
                <a:schemeClr val="tx1">
                  <a:lumMod val="75000"/>
                  <a:lumOff val="25000"/>
                </a:schemeClr>
              </a:solidFill>
              <a:latin typeface="汉仪润圆-65简" pitchFamily="18" charset="-122"/>
              <a:ea typeface="汉仪润圆-65简" pitchFamily="18" charset="-122"/>
              <a:cs typeface="+mn-ea"/>
              <a:sym typeface="汉仪润圆-65简" pitchFamily="18" charset="-122"/>
            </a:endParaRPr>
          </a:p>
        </p:txBody>
      </p:sp>
      <p:sp>
        <p:nvSpPr>
          <p:cNvPr id="31" name="Text Placeholder 33"/>
          <p:cNvSpPr txBox="1"/>
          <p:nvPr/>
        </p:nvSpPr>
        <p:spPr>
          <a:xfrm>
            <a:off x="9781513" y="5617209"/>
            <a:ext cx="1737387" cy="39878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defTabSz="1219200">
              <a:lnSpc>
                <a:spcPct val="100000"/>
              </a:lnSpc>
              <a:spcBef>
                <a:spcPct val="20000"/>
              </a:spcBef>
              <a:defRPr sz="3000" b="1">
                <a:solidFill>
                  <a:srgbClr val="54578E"/>
                </a:solidFill>
                <a:latin typeface="Arial" charset="0"/>
                <a:ea typeface="微软雅黑" pitchFamily="34" charset="-122"/>
              </a:defRPr>
            </a:lvl1pPr>
          </a:lstStyle>
          <a:p>
            <a:pPr algn="ctr"/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汉仪润圆-65简" pitchFamily="18" charset="-122"/>
                <a:ea typeface="汉仪润圆-65简" pitchFamily="18" charset="-122"/>
                <a:cs typeface="+mn-ea"/>
                <a:sym typeface="汉仪润圆-65简" pitchFamily="18" charset="-122"/>
              </a:rPr>
              <a:t>结果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汉仪润圆-65简" pitchFamily="18" charset="-122"/>
                <a:ea typeface="汉仪润圆-65简" pitchFamily="18" charset="-122"/>
                <a:cs typeface="+mn-ea"/>
                <a:sym typeface="汉仪润圆-65简" pitchFamily="18" charset="-122"/>
              </a:rPr>
              <a:t>分析</a:t>
            </a:r>
            <a:endParaRPr lang="zh-CN" altLang="en-US" sz="2000" dirty="0" smtClean="0">
              <a:solidFill>
                <a:schemeClr val="tx1">
                  <a:lumMod val="75000"/>
                  <a:lumOff val="25000"/>
                </a:schemeClr>
              </a:solidFill>
              <a:latin typeface="汉仪润圆-65简" pitchFamily="18" charset="-122"/>
              <a:ea typeface="汉仪润圆-65简" pitchFamily="18" charset="-122"/>
              <a:cs typeface="+mn-ea"/>
              <a:sym typeface="汉仪润圆-65简" pitchFamily="18" charset="-122"/>
            </a:endParaRPr>
          </a:p>
        </p:txBody>
      </p:sp>
      <p:sp>
        <p:nvSpPr>
          <p:cNvPr id="32" name="Text Placeholder 33"/>
          <p:cNvSpPr txBox="1"/>
          <p:nvPr/>
        </p:nvSpPr>
        <p:spPr>
          <a:xfrm>
            <a:off x="7513305" y="5617209"/>
            <a:ext cx="1737387" cy="39878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defTabSz="1219200">
              <a:lnSpc>
                <a:spcPct val="100000"/>
              </a:lnSpc>
              <a:spcBef>
                <a:spcPct val="20000"/>
              </a:spcBef>
              <a:defRPr sz="3000" b="1">
                <a:solidFill>
                  <a:srgbClr val="54578E"/>
                </a:solidFill>
                <a:latin typeface="Arial" charset="0"/>
                <a:ea typeface="微软雅黑" pitchFamily="34" charset="-122"/>
              </a:defRPr>
            </a:lvl1pPr>
          </a:lstStyle>
          <a:p>
            <a:pPr algn="ctr"/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汉仪润圆-65简" pitchFamily="18" charset="-122"/>
                <a:ea typeface="汉仪润圆-65简" pitchFamily="18" charset="-122"/>
                <a:cs typeface="+mn-ea"/>
                <a:sym typeface="汉仪润圆-65简" pitchFamily="18" charset="-122"/>
              </a:rPr>
              <a:t>代码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汉仪润圆-65简" pitchFamily="18" charset="-122"/>
                <a:ea typeface="汉仪润圆-65简" pitchFamily="18" charset="-122"/>
                <a:cs typeface="+mn-ea"/>
                <a:sym typeface="汉仪润圆-65简" pitchFamily="18" charset="-122"/>
              </a:rPr>
              <a:t>实现</a:t>
            </a:r>
            <a:endParaRPr lang="zh-CN" altLang="en-US" sz="2000" dirty="0" smtClean="0">
              <a:solidFill>
                <a:schemeClr val="tx1">
                  <a:lumMod val="75000"/>
                  <a:lumOff val="25000"/>
                </a:schemeClr>
              </a:solidFill>
              <a:latin typeface="汉仪润圆-65简" pitchFamily="18" charset="-122"/>
              <a:ea typeface="汉仪润圆-65简" pitchFamily="18" charset="-122"/>
              <a:cs typeface="+mn-ea"/>
              <a:sym typeface="汉仪润圆-65简" pitchFamily="18" charset="-122"/>
            </a:endParaRPr>
          </a:p>
        </p:txBody>
      </p:sp>
      <p:sp>
        <p:nvSpPr>
          <p:cNvPr id="33" name="Text Placeholder 33"/>
          <p:cNvSpPr txBox="1"/>
          <p:nvPr/>
        </p:nvSpPr>
        <p:spPr>
          <a:xfrm>
            <a:off x="655305" y="5617209"/>
            <a:ext cx="1737387" cy="39878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defTabSz="1219200">
              <a:lnSpc>
                <a:spcPct val="100000"/>
              </a:lnSpc>
              <a:spcBef>
                <a:spcPct val="20000"/>
              </a:spcBef>
              <a:defRPr sz="3000" b="1">
                <a:solidFill>
                  <a:srgbClr val="54578E"/>
                </a:solidFill>
                <a:latin typeface="Arial" charset="0"/>
                <a:ea typeface="微软雅黑" pitchFamily="34" charset="-122"/>
              </a:defRPr>
            </a:lvl1pPr>
          </a:lstStyle>
          <a:p>
            <a:pPr algn="ctr"/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汉仪润圆-65简" pitchFamily="18" charset="-122"/>
                <a:ea typeface="汉仪润圆-65简" pitchFamily="18" charset="-122"/>
                <a:cs typeface="+mn-ea"/>
                <a:sym typeface="汉仪润圆-65简" pitchFamily="18" charset="-122"/>
              </a:rPr>
              <a:t>算法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汉仪润圆-65简" pitchFamily="18" charset="-122"/>
                <a:ea typeface="汉仪润圆-65简" pitchFamily="18" charset="-122"/>
                <a:cs typeface="+mn-ea"/>
                <a:sym typeface="汉仪润圆-65简" pitchFamily="18" charset="-122"/>
              </a:rPr>
              <a:t>介绍</a:t>
            </a:r>
            <a:endParaRPr lang="zh-CN" altLang="en-US" sz="2000" dirty="0" smtClean="0">
              <a:solidFill>
                <a:schemeClr val="tx1">
                  <a:lumMod val="75000"/>
                  <a:lumOff val="25000"/>
                </a:schemeClr>
              </a:solidFill>
              <a:latin typeface="汉仪润圆-65简" pitchFamily="18" charset="-122"/>
              <a:ea typeface="汉仪润圆-65简" pitchFamily="18" charset="-122"/>
              <a:cs typeface="+mn-ea"/>
              <a:sym typeface="汉仪润圆-65简" pitchFamily="18" charset="-122"/>
            </a:endParaRPr>
          </a:p>
        </p:txBody>
      </p:sp>
      <p:sp>
        <p:nvSpPr>
          <p:cNvPr id="34" name="椭圆 33"/>
          <p:cNvSpPr/>
          <p:nvPr/>
        </p:nvSpPr>
        <p:spPr>
          <a:xfrm>
            <a:off x="8015657" y="3852015"/>
            <a:ext cx="732686" cy="732686"/>
          </a:xfrm>
          <a:prstGeom prst="ellipse">
            <a:avLst/>
          </a:prstGeom>
          <a:gradFill>
            <a:gsLst>
              <a:gs pos="0">
                <a:srgbClr val="A021FF"/>
              </a:gs>
              <a:gs pos="98000">
                <a:srgbClr val="6517E1"/>
              </a:gs>
            </a:gsLst>
            <a:lin ang="5400000" scaled="0"/>
          </a:gra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b="1" u="sng" dirty="0" smtClean="0">
                <a:solidFill>
                  <a:schemeClr val="bg1"/>
                </a:solidFill>
                <a:latin typeface="汉仪润圆-65简" pitchFamily="18" charset="-122"/>
                <a:ea typeface="汉仪润圆-65简" pitchFamily="18" charset="-122"/>
                <a:cs typeface="+mn-ea"/>
                <a:sym typeface="汉仪润圆-65简" pitchFamily="18" charset="-122"/>
              </a:rPr>
              <a:t>04</a:t>
            </a:r>
            <a:endParaRPr lang="zh-CN" altLang="en-US" b="1" u="sng" dirty="0">
              <a:solidFill>
                <a:schemeClr val="bg1"/>
              </a:solidFill>
              <a:latin typeface="汉仪润圆-65简" pitchFamily="18" charset="-122"/>
              <a:ea typeface="汉仪润圆-65简" pitchFamily="18" charset="-122"/>
              <a:cs typeface="+mn-ea"/>
              <a:sym typeface="汉仪润圆-65简" pitchFamily="18" charset="-122"/>
            </a:endParaRPr>
          </a:p>
        </p:txBody>
      </p:sp>
      <p:cxnSp>
        <p:nvCxnSpPr>
          <p:cNvPr id="35" name="直接连接符 34"/>
          <p:cNvCxnSpPr/>
          <p:nvPr/>
        </p:nvCxnSpPr>
        <p:spPr>
          <a:xfrm rot="16200000">
            <a:off x="8180597" y="5116302"/>
            <a:ext cx="402804" cy="0"/>
          </a:xfrm>
          <a:prstGeom prst="line">
            <a:avLst/>
          </a:prstGeom>
          <a:ln w="6350">
            <a:solidFill>
              <a:srgbClr val="17BCC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椭圆 35"/>
          <p:cNvSpPr/>
          <p:nvPr/>
        </p:nvSpPr>
        <p:spPr>
          <a:xfrm>
            <a:off x="5729657" y="3852015"/>
            <a:ext cx="732686" cy="732686"/>
          </a:xfrm>
          <a:prstGeom prst="ellipse">
            <a:avLst/>
          </a:prstGeom>
          <a:gradFill>
            <a:gsLst>
              <a:gs pos="0">
                <a:srgbClr val="A021FF"/>
              </a:gs>
              <a:gs pos="98000">
                <a:srgbClr val="6517E1"/>
              </a:gs>
            </a:gsLst>
            <a:lin ang="5400000" scaled="0"/>
          </a:gra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b="1" u="sng" dirty="0" smtClean="0">
                <a:solidFill>
                  <a:schemeClr val="bg1"/>
                </a:solidFill>
                <a:latin typeface="汉仪润圆-65简" pitchFamily="18" charset="-122"/>
                <a:ea typeface="汉仪润圆-65简" pitchFamily="18" charset="-122"/>
                <a:cs typeface="+mn-ea"/>
                <a:sym typeface="汉仪润圆-65简" pitchFamily="18" charset="-122"/>
              </a:rPr>
              <a:t>03</a:t>
            </a:r>
            <a:endParaRPr lang="zh-CN" altLang="en-US" b="1" u="sng" dirty="0">
              <a:solidFill>
                <a:schemeClr val="bg1"/>
              </a:solidFill>
              <a:latin typeface="汉仪润圆-65简" pitchFamily="18" charset="-122"/>
              <a:ea typeface="汉仪润圆-65简" pitchFamily="18" charset="-122"/>
              <a:cs typeface="+mn-ea"/>
              <a:sym typeface="汉仪润圆-65简" pitchFamily="18" charset="-122"/>
            </a:endParaRPr>
          </a:p>
        </p:txBody>
      </p:sp>
      <p:cxnSp>
        <p:nvCxnSpPr>
          <p:cNvPr id="47" name="直接连接符 46"/>
          <p:cNvCxnSpPr/>
          <p:nvPr/>
        </p:nvCxnSpPr>
        <p:spPr>
          <a:xfrm rot="16200000">
            <a:off x="5894597" y="5116302"/>
            <a:ext cx="402804" cy="0"/>
          </a:xfrm>
          <a:prstGeom prst="line">
            <a:avLst/>
          </a:prstGeom>
          <a:ln w="6350">
            <a:solidFill>
              <a:srgbClr val="17BCC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椭圆 47"/>
          <p:cNvSpPr/>
          <p:nvPr/>
        </p:nvSpPr>
        <p:spPr>
          <a:xfrm>
            <a:off x="3443657" y="3852015"/>
            <a:ext cx="732686" cy="732686"/>
          </a:xfrm>
          <a:prstGeom prst="ellipse">
            <a:avLst/>
          </a:prstGeom>
          <a:gradFill>
            <a:gsLst>
              <a:gs pos="0">
                <a:srgbClr val="A021FF"/>
              </a:gs>
              <a:gs pos="98000">
                <a:srgbClr val="6517E1"/>
              </a:gs>
            </a:gsLst>
            <a:lin ang="5400000" scaled="0"/>
          </a:gra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b="1" u="sng" dirty="0" smtClean="0">
                <a:solidFill>
                  <a:schemeClr val="bg1"/>
                </a:solidFill>
                <a:latin typeface="汉仪润圆-65简" pitchFamily="18" charset="-122"/>
                <a:ea typeface="汉仪润圆-65简" pitchFamily="18" charset="-122"/>
                <a:cs typeface="+mn-ea"/>
                <a:sym typeface="汉仪润圆-65简" pitchFamily="18" charset="-122"/>
              </a:rPr>
              <a:t>02</a:t>
            </a:r>
            <a:endParaRPr lang="zh-CN" altLang="en-US" b="1" u="sng" dirty="0">
              <a:solidFill>
                <a:schemeClr val="bg1"/>
              </a:solidFill>
              <a:latin typeface="汉仪润圆-65简" pitchFamily="18" charset="-122"/>
              <a:ea typeface="汉仪润圆-65简" pitchFamily="18" charset="-122"/>
              <a:cs typeface="+mn-ea"/>
              <a:sym typeface="汉仪润圆-65简" pitchFamily="18" charset="-122"/>
            </a:endParaRPr>
          </a:p>
        </p:txBody>
      </p:sp>
      <p:cxnSp>
        <p:nvCxnSpPr>
          <p:cNvPr id="49" name="直接连接符 48"/>
          <p:cNvCxnSpPr/>
          <p:nvPr/>
        </p:nvCxnSpPr>
        <p:spPr>
          <a:xfrm rot="16200000">
            <a:off x="3608597" y="5116302"/>
            <a:ext cx="402804" cy="0"/>
          </a:xfrm>
          <a:prstGeom prst="line">
            <a:avLst/>
          </a:prstGeom>
          <a:ln w="6350">
            <a:solidFill>
              <a:srgbClr val="17BCC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椭圆 49"/>
          <p:cNvSpPr/>
          <p:nvPr/>
        </p:nvSpPr>
        <p:spPr>
          <a:xfrm>
            <a:off x="1157657" y="3852015"/>
            <a:ext cx="732686" cy="732686"/>
          </a:xfrm>
          <a:prstGeom prst="ellipse">
            <a:avLst/>
          </a:prstGeom>
          <a:gradFill>
            <a:gsLst>
              <a:gs pos="0">
                <a:srgbClr val="A021FF"/>
              </a:gs>
              <a:gs pos="98000">
                <a:srgbClr val="6517E1"/>
              </a:gs>
            </a:gsLst>
            <a:lin ang="5400000" scaled="0"/>
          </a:gra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b="1" u="sng" dirty="0" smtClean="0">
                <a:solidFill>
                  <a:schemeClr val="bg1"/>
                </a:solidFill>
                <a:latin typeface="汉仪润圆-65简" pitchFamily="18" charset="-122"/>
                <a:ea typeface="汉仪润圆-65简" pitchFamily="18" charset="-122"/>
                <a:cs typeface="+mn-ea"/>
                <a:sym typeface="汉仪润圆-65简" pitchFamily="18" charset="-122"/>
              </a:rPr>
              <a:t>01</a:t>
            </a:r>
            <a:endParaRPr lang="zh-CN" altLang="en-US" b="1" u="sng" dirty="0">
              <a:solidFill>
                <a:schemeClr val="bg1"/>
              </a:solidFill>
              <a:latin typeface="汉仪润圆-65简" pitchFamily="18" charset="-122"/>
              <a:ea typeface="汉仪润圆-65简" pitchFamily="18" charset="-122"/>
              <a:cs typeface="+mn-ea"/>
              <a:sym typeface="汉仪润圆-65简" pitchFamily="18" charset="-122"/>
            </a:endParaRPr>
          </a:p>
        </p:txBody>
      </p:sp>
      <p:cxnSp>
        <p:nvCxnSpPr>
          <p:cNvPr id="51" name="直接连接符 50"/>
          <p:cNvCxnSpPr/>
          <p:nvPr/>
        </p:nvCxnSpPr>
        <p:spPr>
          <a:xfrm rot="16200000">
            <a:off x="1322597" y="5116302"/>
            <a:ext cx="402804" cy="0"/>
          </a:xfrm>
          <a:prstGeom prst="line">
            <a:avLst/>
          </a:prstGeom>
          <a:ln w="6350">
            <a:solidFill>
              <a:srgbClr val="17BCC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文本框 58"/>
          <p:cNvSpPr txBox="1"/>
          <p:nvPr/>
        </p:nvSpPr>
        <p:spPr>
          <a:xfrm>
            <a:off x="4649005" y="1130300"/>
            <a:ext cx="286430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lnSpc>
                <a:spcPct val="150000"/>
              </a:lnSpc>
              <a:defRPr sz="1400">
                <a:gradFill>
                  <a:gsLst>
                    <a:gs pos="0">
                      <a:srgbClr val="08AEEA"/>
                    </a:gs>
                    <a:gs pos="100000">
                      <a:srgbClr val="2AF598"/>
                    </a:gs>
                  </a:gsLst>
                  <a:lin ang="2700000" scaled="0"/>
                </a:gra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defTabSz="1218565">
              <a:lnSpc>
                <a:spcPct val="100000"/>
              </a:lnSpc>
              <a:defRPr/>
            </a:pPr>
            <a:r>
              <a:rPr lang="zh-CN" altLang="en-US" sz="8000" b="1" dirty="0" smtClean="0">
                <a:solidFill>
                  <a:schemeClr val="bg1"/>
                </a:solidFill>
                <a:latin typeface="汉仪润圆-65简" pitchFamily="18" charset="-122"/>
                <a:ea typeface="汉仪润圆-65简" pitchFamily="18" charset="-122"/>
                <a:cs typeface="+mn-ea"/>
                <a:sym typeface="汉仪润圆-65简" pitchFamily="18" charset="-122"/>
              </a:rPr>
              <a:t>目录</a:t>
            </a:r>
            <a:endParaRPr lang="zh-CN" altLang="en-US" sz="8000" b="1" dirty="0">
              <a:solidFill>
                <a:schemeClr val="bg1"/>
              </a:solidFill>
              <a:latin typeface="汉仪润圆-65简" pitchFamily="18" charset="-122"/>
              <a:ea typeface="汉仪润圆-65简" pitchFamily="18" charset="-122"/>
              <a:cs typeface="+mn-ea"/>
              <a:sym typeface="汉仪润圆-65简" pitchFamily="18" charset="-122"/>
            </a:endParaRPr>
          </a:p>
        </p:txBody>
      </p:sp>
      <p:cxnSp>
        <p:nvCxnSpPr>
          <p:cNvPr id="60" name="直接连接符 59"/>
          <p:cNvCxnSpPr/>
          <p:nvPr/>
        </p:nvCxnSpPr>
        <p:spPr>
          <a:xfrm>
            <a:off x="5657293" y="2717523"/>
            <a:ext cx="84772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>
        <p14:gallery dir="l"/>
      </p:transition>
    </mc:Choice>
    <mc:Fallback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3810000"/>
            <a:ext cx="12192000" cy="3048000"/>
          </a:xfrm>
          <a:prstGeom prst="rect">
            <a:avLst/>
          </a:prstGeom>
          <a:gradFill>
            <a:gsLst>
              <a:gs pos="0">
                <a:srgbClr val="A021FF"/>
              </a:gs>
              <a:gs pos="98000">
                <a:srgbClr val="6517E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汉仪润圆-65简" pitchFamily="18" charset="-122"/>
              <a:ea typeface="汉仪润圆-65简" pitchFamily="18" charset="-122"/>
              <a:cs typeface="+mn-ea"/>
              <a:sym typeface="汉仪润圆-65简" pitchFamily="18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60400" y="153306"/>
            <a:ext cx="2325912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lnSpc>
                <a:spcPct val="150000"/>
              </a:lnSpc>
              <a:defRPr sz="1400">
                <a:gradFill>
                  <a:gsLst>
                    <a:gs pos="0">
                      <a:srgbClr val="08AEEA"/>
                    </a:gs>
                    <a:gs pos="100000">
                      <a:srgbClr val="2AF598"/>
                    </a:gs>
                  </a:gsLst>
                  <a:lin ang="2700000" scaled="0"/>
                </a:gra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algn="l">
              <a:lnSpc>
                <a:spcPct val="100000"/>
              </a:lnSpc>
              <a:defRPr/>
            </a:pPr>
            <a:r>
              <a:rPr lang="zh-CN" altLang="en-US" sz="3200" b="1" dirty="0">
                <a:solidFill>
                  <a:schemeClr val="bg1"/>
                </a:solidFill>
                <a:latin typeface="汉仪润圆-65简" pitchFamily="18" charset="-122"/>
                <a:ea typeface="汉仪润圆-65简" pitchFamily="18" charset="-122"/>
                <a:cs typeface="+mn-ea"/>
                <a:sym typeface="汉仪润圆-65简" pitchFamily="18" charset="-122"/>
              </a:rPr>
              <a:t>算法</a:t>
            </a:r>
            <a:r>
              <a:rPr lang="zh-CN" altLang="en-US" sz="3200" b="1" dirty="0">
                <a:solidFill>
                  <a:schemeClr val="bg1"/>
                </a:solidFill>
                <a:latin typeface="汉仪润圆-65简" pitchFamily="18" charset="-122"/>
                <a:ea typeface="汉仪润圆-65简" pitchFamily="18" charset="-122"/>
                <a:cs typeface="+mn-ea"/>
                <a:sym typeface="汉仪润圆-65简" pitchFamily="18" charset="-122"/>
              </a:rPr>
              <a:t>介绍</a:t>
            </a:r>
            <a:endParaRPr lang="zh-CN" altLang="en-US" sz="3200" b="1" dirty="0">
              <a:solidFill>
                <a:schemeClr val="bg1"/>
              </a:solidFill>
              <a:latin typeface="汉仪润圆-65简" pitchFamily="18" charset="-122"/>
              <a:ea typeface="汉仪润圆-65简" pitchFamily="18" charset="-122"/>
              <a:cs typeface="+mn-ea"/>
              <a:sym typeface="汉仪润圆-65简" pitchFamily="18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2933484" y="415727"/>
            <a:ext cx="1792727" cy="108542"/>
            <a:chOff x="7286472" y="691984"/>
            <a:chExt cx="2458890" cy="108542"/>
          </a:xfrm>
        </p:grpSpPr>
        <p:cxnSp>
          <p:nvCxnSpPr>
            <p:cNvPr id="13" name="直接连接符 12"/>
            <p:cNvCxnSpPr/>
            <p:nvPr/>
          </p:nvCxnSpPr>
          <p:spPr>
            <a:xfrm flipH="1">
              <a:off x="7286472" y="691984"/>
              <a:ext cx="2458890" cy="0"/>
            </a:xfrm>
            <a:prstGeom prst="line">
              <a:avLst/>
            </a:prstGeom>
            <a:ln>
              <a:solidFill>
                <a:schemeClr val="bg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 flipH="1">
              <a:off x="7286472" y="800526"/>
              <a:ext cx="1372336" cy="0"/>
            </a:xfrm>
            <a:prstGeom prst="line">
              <a:avLst/>
            </a:prstGeom>
            <a:ln>
              <a:solidFill>
                <a:schemeClr val="bg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标题 4"/>
          <p:cNvSpPr>
            <a14:cpLocks xmlns:a14="http://schemas.microsoft.com/office/drawing/2010/main" noGrp="1"/>
          </p:cNvSpPr>
          <p:nvPr>
            <p:ph type="title"/>
            <p:custDataLst>
              <p:tags r:id="rId1"/>
            </p:custDataLst>
          </p:nvPr>
        </p:nvSpPr>
        <p:spPr>
          <a:xfrm>
            <a:off x="838200" y="879475"/>
            <a:ext cx="10515600" cy="811530"/>
          </a:xfrm>
        </p:spPr>
        <p:txBody>
          <a:bodyPr/>
          <a:p>
            <a:r>
              <a:rPr lang="zh-CN" altLang="en-US" sz="3600"/>
              <a:t>随机森林</a:t>
            </a:r>
            <a:endParaRPr lang="zh-CN" altLang="en-US" sz="3600"/>
          </a:p>
        </p:txBody>
      </p:sp>
      <p:sp>
        <p:nvSpPr>
          <p:cNvPr id="6" name="内容占位符 5"/>
          <p:cNvSpPr>
            <a14:cpLocks xmlns:a14="http://schemas.microsoft.com/office/drawing/2010/main" noGrp="1"/>
          </p:cNvSpPr>
          <p:nvPr>
            <p:ph idx="1"/>
            <p:custDataLst>
              <p:tags r:id="rId2"/>
            </p:custDataLst>
          </p:nvPr>
        </p:nvSpPr>
        <p:spPr>
          <a:xfrm>
            <a:off x="869315" y="1983105"/>
            <a:ext cx="10725150" cy="1061720"/>
          </a:xfrm>
        </p:spPr>
        <p:txBody>
          <a:bodyPr>
            <a:noAutofit/>
          </a:bodyPr>
          <a:p>
            <a:r>
              <a:rPr lang="zh-CN" altLang="en-US" sz="2000"/>
              <a:t>随机森林模型是基于决策树模型的集成学习算法，将多颗树集成的一种算法，基本决策单元是决策树，对小数据集有较好的回归效果。</a:t>
            </a:r>
            <a:endParaRPr lang="zh-CN" altLang="en-US" sz="2000"/>
          </a:p>
          <a:p>
            <a:r>
              <a:rPr lang="zh-CN" altLang="en-US" sz="2000"/>
              <a:t>具体实现细节就不赘述</a:t>
            </a:r>
            <a:endParaRPr lang="zh-CN" altLang="en-US" sz="2000"/>
          </a:p>
          <a:p>
            <a:pPr marL="0" indent="0">
              <a:buNone/>
            </a:pPr>
            <a:endParaRPr lang="zh-CN" altLang="en-US" sz="2000"/>
          </a:p>
        </p:txBody>
      </p:sp>
      <p:sp>
        <p:nvSpPr>
          <p:cNvPr id="7" name="文本框 6"/>
          <p:cNvSpPr txBox="1"/>
          <p:nvPr>
            <p:custDataLst>
              <p:tags r:id="rId3"/>
            </p:custDataLst>
          </p:nvPr>
        </p:nvSpPr>
        <p:spPr>
          <a:xfrm>
            <a:off x="869315" y="4388485"/>
            <a:ext cx="10164445" cy="922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400">
                <a:latin typeface="+mj-lt"/>
                <a:ea typeface="+mj-ea"/>
                <a:cs typeface="+mj-cs"/>
              </a:rPr>
              <a:t>       </a:t>
            </a:r>
            <a:r>
              <a:rPr lang="zh-CN" altLang="en-US" sz="2400">
                <a:latin typeface="+mj-lt"/>
                <a:ea typeface="+mj-ea"/>
                <a:cs typeface="+mj-cs"/>
              </a:rPr>
              <a:t>粒子群算法是一个经典的优化算法，灵感来源于鸟群寻找水源的高效性，种群之内会传递有效信息。在对64000000个可能的序列中寻找优秀的序列可以极大的减小搜索空间，使算法的推理时间减低，使代码运行出结果得以实现</a:t>
            </a:r>
            <a:r>
              <a:rPr lang="zh-CN" altLang="en-US" sz="2400"/>
              <a:t>。</a:t>
            </a:r>
            <a:endParaRPr lang="zh-CN" altLang="en-US" sz="2400"/>
          </a:p>
        </p:txBody>
      </p:sp>
      <p:sp>
        <p:nvSpPr>
          <p:cNvPr id="8" name="文本框 7"/>
          <p:cNvSpPr txBox="1"/>
          <p:nvPr>
            <p:custDataLst>
              <p:tags r:id="rId4"/>
            </p:custDataLst>
          </p:nvPr>
        </p:nvSpPr>
        <p:spPr>
          <a:xfrm>
            <a:off x="838200" y="3231515"/>
            <a:ext cx="4064000" cy="3949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3600"/>
              <a:t>粒子群算法</a:t>
            </a:r>
            <a:endParaRPr lang="zh-CN" altLang="en-US" sz="3600"/>
          </a:p>
        </p:txBody>
      </p:sp>
    </p:spTree>
  </p:cSld>
  <p:clrMapOvr>
    <a:masterClrMapping/>
  </p:clrMapOvr>
  <p:transition advClick="0">
    <p:cut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文本框 22"/>
          <p:cNvSpPr txBox="1"/>
          <p:nvPr/>
        </p:nvSpPr>
        <p:spPr>
          <a:xfrm>
            <a:off x="660400" y="153306"/>
            <a:ext cx="2325912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lnSpc>
                <a:spcPct val="150000"/>
              </a:lnSpc>
              <a:defRPr sz="1400">
                <a:gradFill>
                  <a:gsLst>
                    <a:gs pos="0">
                      <a:srgbClr val="08AEEA"/>
                    </a:gs>
                    <a:gs pos="100000">
                      <a:srgbClr val="2AF598"/>
                    </a:gs>
                  </a:gsLst>
                  <a:lin ang="2700000" scaled="0"/>
                </a:gra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algn="l">
              <a:lnSpc>
                <a:spcPct val="100000"/>
              </a:lnSpc>
              <a:defRPr/>
            </a:pPr>
            <a:r>
              <a:rPr lang="zh-CN" altLang="en-US" sz="3200" b="1" dirty="0">
                <a:solidFill>
                  <a:schemeClr val="bg1"/>
                </a:solidFill>
                <a:latin typeface="汉仪润圆-65简" pitchFamily="18" charset="-122"/>
                <a:ea typeface="汉仪润圆-65简" pitchFamily="18" charset="-122"/>
                <a:cs typeface="+mn-ea"/>
                <a:sym typeface="汉仪润圆-65简" pitchFamily="18" charset="-122"/>
              </a:rPr>
              <a:t>数据</a:t>
            </a:r>
            <a:r>
              <a:rPr lang="zh-CN" altLang="en-US" sz="3200" b="1" dirty="0">
                <a:solidFill>
                  <a:schemeClr val="bg1"/>
                </a:solidFill>
                <a:latin typeface="汉仪润圆-65简" pitchFamily="18" charset="-122"/>
                <a:ea typeface="汉仪润圆-65简" pitchFamily="18" charset="-122"/>
                <a:cs typeface="+mn-ea"/>
                <a:sym typeface="汉仪润圆-65简" pitchFamily="18" charset="-122"/>
              </a:rPr>
              <a:t>预处理</a:t>
            </a:r>
            <a:endParaRPr lang="zh-CN" altLang="en-US" sz="3200" b="1" dirty="0">
              <a:solidFill>
                <a:schemeClr val="bg1"/>
              </a:solidFill>
              <a:latin typeface="汉仪润圆-65简" pitchFamily="18" charset="-122"/>
              <a:ea typeface="汉仪润圆-65简" pitchFamily="18" charset="-122"/>
              <a:cs typeface="+mn-ea"/>
              <a:sym typeface="汉仪润圆-65简" pitchFamily="18" charset="-122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2933484" y="415727"/>
            <a:ext cx="1792727" cy="108542"/>
            <a:chOff x="7286472" y="691984"/>
            <a:chExt cx="2458890" cy="108542"/>
          </a:xfrm>
        </p:grpSpPr>
        <p:cxnSp>
          <p:nvCxnSpPr>
            <p:cNvPr id="25" name="直接连接符 24"/>
            <p:cNvCxnSpPr/>
            <p:nvPr/>
          </p:nvCxnSpPr>
          <p:spPr>
            <a:xfrm flipH="1">
              <a:off x="7286472" y="691984"/>
              <a:ext cx="2458890" cy="0"/>
            </a:xfrm>
            <a:prstGeom prst="line">
              <a:avLst/>
            </a:prstGeom>
            <a:ln>
              <a:solidFill>
                <a:schemeClr val="bg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/>
          </p:nvCxnSpPr>
          <p:spPr>
            <a:xfrm flipH="1">
              <a:off x="7286472" y="800526"/>
              <a:ext cx="1372336" cy="0"/>
            </a:xfrm>
            <a:prstGeom prst="line">
              <a:avLst/>
            </a:prstGeom>
            <a:ln>
              <a:solidFill>
                <a:schemeClr val="bg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文本框 1"/>
          <p:cNvSpPr txBox="1"/>
          <p:nvPr/>
        </p:nvSpPr>
        <p:spPr>
          <a:xfrm>
            <a:off x="356870" y="959485"/>
            <a:ext cx="8787130" cy="50698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0" indent="0">
              <a:buNone/>
            </a:pPr>
            <a:r>
              <a:rPr lang="en-US" altLang="zh-CN">
                <a:sym typeface="+mn-ea"/>
              </a:rPr>
              <a:t>1.</a:t>
            </a:r>
            <a:r>
              <a:rPr lang="zh-CN" altLang="en-US">
                <a:sym typeface="+mn-ea"/>
              </a:rPr>
              <a:t>将已有的数据进行独热编码处理。</a:t>
            </a:r>
            <a:endParaRPr lang="zh-CN" altLang="en-US"/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endParaRPr lang="zh-CN" altLang="en-US">
              <a:sym typeface="+mn-ea"/>
            </a:endParaRPr>
          </a:p>
          <a:p>
            <a:pPr marL="0" indent="0">
              <a:buNone/>
            </a:pPr>
            <a:endParaRPr lang="zh-CN" altLang="en-US">
              <a:sym typeface="+mn-ea"/>
            </a:endParaRPr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r>
              <a:rPr lang="en-US" altLang="zh-CN"/>
              <a:t>2.</a:t>
            </a:r>
            <a:r>
              <a:rPr lang="zh-CN" altLang="en-US">
                <a:sym typeface="+mn-ea"/>
              </a:rPr>
              <a:t>数据分为</a:t>
            </a:r>
            <a:r>
              <a:rPr lang="en-US" altLang="zh-CN">
                <a:sym typeface="+mn-ea"/>
              </a:rPr>
              <a:t>70%</a:t>
            </a:r>
            <a:r>
              <a:rPr lang="zh-CN" altLang="en-US">
                <a:sym typeface="+mn-ea"/>
              </a:rPr>
              <a:t>训练集与</a:t>
            </a:r>
            <a:r>
              <a:rPr lang="en-US" altLang="zh-CN">
                <a:sym typeface="+mn-ea"/>
              </a:rPr>
              <a:t>30%</a:t>
            </a:r>
            <a:r>
              <a:rPr lang="zh-CN" altLang="en-US">
                <a:sym typeface="+mn-ea"/>
              </a:rPr>
              <a:t>验证集</a:t>
            </a:r>
            <a:r>
              <a:rPr lang="en-US" altLang="zh-CN">
                <a:sym typeface="+mn-ea"/>
              </a:rPr>
              <a:t>,</a:t>
            </a:r>
            <a:r>
              <a:rPr lang="zh-CN" altLang="en-US">
                <a:sym typeface="+mn-ea"/>
              </a:rPr>
              <a:t>随机森林调参后训练得到误差在</a:t>
            </a:r>
            <a:r>
              <a:rPr lang="en-US" altLang="zh-CN">
                <a:sym typeface="+mn-ea"/>
              </a:rPr>
              <a:t>1.2</a:t>
            </a:r>
            <a:r>
              <a:rPr lang="zh-CN" altLang="en-US">
                <a:sym typeface="+mn-ea"/>
              </a:rPr>
              <a:t>左右。</a:t>
            </a:r>
            <a:endParaRPr lang="zh-CN" altLang="en-US"/>
          </a:p>
          <a:p>
            <a:pPr marL="0" indent="0">
              <a:buNone/>
            </a:pP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60400" y="1258570"/>
            <a:ext cx="6384290" cy="249936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60400" y="4491990"/>
            <a:ext cx="5382895" cy="10883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矩形 57"/>
          <p:cNvSpPr/>
          <p:nvPr/>
        </p:nvSpPr>
        <p:spPr>
          <a:xfrm>
            <a:off x="0" y="5668645"/>
            <a:ext cx="12192000" cy="1189355"/>
          </a:xfrm>
          <a:prstGeom prst="rect">
            <a:avLst/>
          </a:prstGeom>
          <a:gradFill>
            <a:gsLst>
              <a:gs pos="0">
                <a:srgbClr val="A021FF"/>
              </a:gs>
              <a:gs pos="98000">
                <a:srgbClr val="6517E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汉仪润圆-65简" pitchFamily="18" charset="-122"/>
              <a:ea typeface="汉仪润圆-65简" pitchFamily="18" charset="-122"/>
              <a:cs typeface="+mn-ea"/>
              <a:sym typeface="汉仪润圆-65简" pitchFamily="18" charset="-122"/>
            </a:endParaRPr>
          </a:p>
        </p:txBody>
      </p:sp>
      <p:sp>
        <p:nvSpPr>
          <p:cNvPr id="32" name="矩形 31"/>
          <p:cNvSpPr/>
          <p:nvPr/>
        </p:nvSpPr>
        <p:spPr>
          <a:xfrm rot="2678664">
            <a:off x="7030829" y="1931311"/>
            <a:ext cx="574675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>
                    <a:lumMod val="95000"/>
                  </a:schemeClr>
                </a:solidFill>
                <a:latin typeface="汉仪润圆-65简" pitchFamily="18" charset="-122"/>
                <a:ea typeface="汉仪润圆-65简" pitchFamily="18" charset="-122"/>
                <a:cs typeface="+mn-ea"/>
                <a:sym typeface="汉仪润圆-65简" pitchFamily="18" charset="-122"/>
              </a:rPr>
              <a:t>20X</a:t>
            </a:r>
            <a:endParaRPr lang="zh-CN" altLang="en-US" sz="1600" dirty="0">
              <a:solidFill>
                <a:schemeClr val="bg1">
                  <a:lumMod val="95000"/>
                </a:schemeClr>
              </a:solidFill>
              <a:latin typeface="汉仪润圆-65简" pitchFamily="18" charset="-122"/>
              <a:ea typeface="汉仪润圆-65简" pitchFamily="18" charset="-122"/>
              <a:cs typeface="+mn-ea"/>
              <a:sym typeface="汉仪润圆-65简" pitchFamily="18" charset="-122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660400" y="153035"/>
            <a:ext cx="3935730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lnSpc>
                <a:spcPct val="150000"/>
              </a:lnSpc>
              <a:defRPr sz="1400">
                <a:gradFill>
                  <a:gsLst>
                    <a:gs pos="0">
                      <a:srgbClr val="08AEEA"/>
                    </a:gs>
                    <a:gs pos="100000">
                      <a:srgbClr val="2AF598"/>
                    </a:gs>
                  </a:gsLst>
                  <a:lin ang="2700000" scaled="0"/>
                </a:gra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algn="l">
              <a:lnSpc>
                <a:spcPct val="100000"/>
              </a:lnSpc>
              <a:defRPr/>
            </a:pPr>
            <a:r>
              <a:rPr lang="zh-CN" altLang="en-US" sz="3200" b="1" dirty="0" smtClean="0">
                <a:solidFill>
                  <a:schemeClr val="bg1"/>
                </a:solidFill>
                <a:latin typeface="汉仪润圆-65简" pitchFamily="18" charset="-122"/>
                <a:ea typeface="汉仪润圆-65简" pitchFamily="18" charset="-122"/>
                <a:cs typeface="+mn-ea"/>
                <a:sym typeface="汉仪润圆-65简" pitchFamily="18" charset="-122"/>
              </a:rPr>
              <a:t>粒子群优化算法</a:t>
            </a:r>
            <a:r>
              <a:rPr lang="zh-CN" altLang="en-US" sz="3200" b="1" dirty="0" smtClean="0">
                <a:solidFill>
                  <a:schemeClr val="bg1"/>
                </a:solidFill>
                <a:latin typeface="汉仪润圆-65简" pitchFamily="18" charset="-122"/>
                <a:ea typeface="汉仪润圆-65简" pitchFamily="18" charset="-122"/>
                <a:cs typeface="+mn-ea"/>
                <a:sym typeface="汉仪润圆-65简" pitchFamily="18" charset="-122"/>
              </a:rPr>
              <a:t>介绍</a:t>
            </a:r>
            <a:endParaRPr lang="zh-CN" altLang="en-US" sz="3200" b="1" dirty="0" smtClean="0">
              <a:solidFill>
                <a:schemeClr val="bg1"/>
              </a:solidFill>
              <a:latin typeface="汉仪润圆-65简" pitchFamily="18" charset="-122"/>
              <a:ea typeface="汉仪润圆-65简" pitchFamily="18" charset="-122"/>
              <a:cs typeface="+mn-ea"/>
              <a:sym typeface="汉仪润圆-65简" pitchFamily="18" charset="-122"/>
            </a:endParaRPr>
          </a:p>
        </p:txBody>
      </p:sp>
      <p:grpSp>
        <p:nvGrpSpPr>
          <p:cNvPr id="45" name="组合 44"/>
          <p:cNvGrpSpPr/>
          <p:nvPr/>
        </p:nvGrpSpPr>
        <p:grpSpPr>
          <a:xfrm>
            <a:off x="2933484" y="415727"/>
            <a:ext cx="1792727" cy="108542"/>
            <a:chOff x="7286472" y="691984"/>
            <a:chExt cx="2458890" cy="108542"/>
          </a:xfrm>
        </p:grpSpPr>
        <p:cxnSp>
          <p:nvCxnSpPr>
            <p:cNvPr id="46" name="直接连接符 45"/>
            <p:cNvCxnSpPr/>
            <p:nvPr/>
          </p:nvCxnSpPr>
          <p:spPr>
            <a:xfrm flipH="1">
              <a:off x="7286472" y="691984"/>
              <a:ext cx="2458890" cy="0"/>
            </a:xfrm>
            <a:prstGeom prst="line">
              <a:avLst/>
            </a:prstGeom>
            <a:ln>
              <a:solidFill>
                <a:schemeClr val="bg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/>
            <p:cNvCxnSpPr/>
            <p:nvPr/>
          </p:nvCxnSpPr>
          <p:spPr>
            <a:xfrm flipH="1">
              <a:off x="7286472" y="800526"/>
              <a:ext cx="1372336" cy="0"/>
            </a:xfrm>
            <a:prstGeom prst="line">
              <a:avLst/>
            </a:prstGeom>
            <a:ln>
              <a:solidFill>
                <a:schemeClr val="bg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标题 1"/>
          <p:cNvSpPr>
            <a14:cpLocks xmlns:a14="http://schemas.microsoft.com/office/drawing/2010/main" noGrp="1"/>
          </p:cNvSpPr>
          <p:nvPr>
            <p:ph type="title"/>
            <p:custDataLst>
              <p:tags r:id="rId1"/>
            </p:custDataLst>
          </p:nvPr>
        </p:nvSpPr>
        <p:spPr>
          <a:xfrm>
            <a:off x="838200" y="633095"/>
            <a:ext cx="10515600" cy="1057910"/>
          </a:xfrm>
        </p:spPr>
        <p:txBody>
          <a:bodyPr/>
          <a:p>
            <a:r>
              <a:rPr lang="zh-CN" altLang="en-US" sz="2400">
                <a:latin typeface="微软雅黑" pitchFamily="34" charset="-122"/>
                <a:ea typeface="微软雅黑" pitchFamily="34" charset="-122"/>
              </a:rPr>
              <a:t>粒子群算法的参数</a:t>
            </a:r>
            <a:endParaRPr lang="zh-CN" altLang="en-US" sz="24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内容占位符 2"/>
          <p:cNvSpPr>
            <a14:cpLocks xmlns:a14="http://schemas.microsoft.com/office/drawing/2010/main" noGrp="1"/>
          </p:cNvSpPr>
          <p:nvPr>
            <p:ph idx="1"/>
            <p:custDataLst>
              <p:tags r:id="rId2"/>
            </p:custDataLst>
          </p:nvPr>
        </p:nvSpPr>
        <p:spPr>
          <a:xfrm>
            <a:off x="838200" y="1300480"/>
            <a:ext cx="10515600" cy="5557520"/>
          </a:xfrm>
        </p:spPr>
        <p:txBody>
          <a:bodyPr>
            <a:normAutofit lnSpcReduction="20000"/>
          </a:bodyPr>
          <a:p>
            <a:r>
              <a:rPr lang="zh-CN" altLang="en-US" sz="1800"/>
              <a:t>解向量维度设为</a:t>
            </a:r>
            <a:r>
              <a:rPr lang="en-US" altLang="zh-CN" sz="1800"/>
              <a:t>6</a:t>
            </a:r>
            <a:r>
              <a:rPr lang="zh-CN" altLang="en-US" sz="1800"/>
              <a:t>，种群大小为</a:t>
            </a:r>
            <a:r>
              <a:rPr lang="en-US" altLang="zh-CN" sz="1800"/>
              <a:t>25</a:t>
            </a:r>
            <a:r>
              <a:rPr lang="zh-CN" altLang="en-US" sz="1800"/>
              <a:t>，迭代次数为</a:t>
            </a:r>
            <a:r>
              <a:rPr lang="en-US" altLang="zh-CN" sz="1800"/>
              <a:t>200</a:t>
            </a:r>
            <a:r>
              <a:rPr lang="zh-CN" altLang="en-US" sz="1800"/>
              <a:t>，初始化参数</a:t>
            </a:r>
            <a:endParaRPr lang="en-US" altLang="zh-CN" sz="1800"/>
          </a:p>
          <a:p>
            <a:r>
              <a:rPr lang="zh-CN" altLang="en-US" sz="1800"/>
              <a:t>记录种群最优位置与分数</a:t>
            </a:r>
            <a:endParaRPr lang="en-US" altLang="zh-CN" sz="1800"/>
          </a:p>
          <a:p>
            <a:r>
              <a:rPr lang="zh-CN" altLang="en-US" sz="1800"/>
              <a:t>每一个粒子有以下属性</a:t>
            </a:r>
            <a:endParaRPr lang="zh-CN" altLang="en-US" sz="1800"/>
          </a:p>
          <a:p>
            <a:pPr lvl="1"/>
            <a:r>
              <a:rPr lang="zh-CN" altLang="en-US" sz="1800"/>
              <a:t>位置向量</a:t>
            </a:r>
            <a:endParaRPr lang="zh-CN" altLang="en-US" sz="1800"/>
          </a:p>
          <a:p>
            <a:pPr lvl="1"/>
            <a:r>
              <a:rPr lang="zh-CN" altLang="en-US" sz="1800"/>
              <a:t>速度向量</a:t>
            </a:r>
            <a:endParaRPr lang="zh-CN" altLang="en-US" sz="1800"/>
          </a:p>
          <a:p>
            <a:pPr lvl="1"/>
            <a:r>
              <a:rPr lang="zh-CN" altLang="en-US" sz="1800"/>
              <a:t>当前分数</a:t>
            </a:r>
            <a:endParaRPr lang="zh-CN" altLang="en-US" sz="1800"/>
          </a:p>
          <a:p>
            <a:pPr lvl="1"/>
            <a:r>
              <a:rPr lang="zh-CN" altLang="en-US" sz="1800"/>
              <a:t>最佳位置</a:t>
            </a:r>
            <a:endParaRPr lang="zh-CN" altLang="en-US" sz="1800"/>
          </a:p>
          <a:p>
            <a:pPr lvl="1"/>
            <a:r>
              <a:rPr lang="zh-CN" altLang="en-US" sz="1800"/>
              <a:t>最佳分数</a:t>
            </a:r>
            <a:endParaRPr lang="zh-CN" altLang="en-US" sz="1800"/>
          </a:p>
          <a:p>
            <a:pPr marL="0" lvl="0" indent="0">
              <a:buFont typeface="Arial" charset="0"/>
              <a:buNone/>
            </a:pPr>
            <a:r>
              <a:rPr lang="zh-CN" altLang="en-US"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rPr>
              <a:t>算法实现步骤</a:t>
            </a:r>
            <a:r>
              <a:rPr lang="en-US" altLang="zh-CN"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rPr>
              <a:t>:</a:t>
            </a:r>
            <a:endParaRPr lang="en-US" altLang="zh-CN" sz="2400">
              <a:solidFill>
                <a:schemeClr val="tx1"/>
              </a:solidFill>
              <a:latin typeface="微软雅黑" pitchFamily="34" charset="-122"/>
              <a:ea typeface="微软雅黑" pitchFamily="34" charset="-122"/>
              <a:cs typeface="微软雅黑" pitchFamily="34" charset="-122"/>
            </a:endParaRPr>
          </a:p>
          <a:p>
            <a:pPr lvl="1">
              <a:buFont typeface="Arial" charset="0"/>
              <a:buChar char="•"/>
            </a:pPr>
            <a:r>
              <a:rPr lang="zh-CN" altLang="en-US" sz="1800">
                <a:solidFill>
                  <a:schemeClr val="tx1"/>
                </a:solidFill>
              </a:rPr>
              <a:t>初始化种群</a:t>
            </a:r>
            <a:endParaRPr lang="zh-CN" altLang="en-US" sz="1800">
              <a:solidFill>
                <a:schemeClr val="tx1"/>
              </a:solidFill>
            </a:endParaRPr>
          </a:p>
          <a:p>
            <a:pPr marL="685800" lvl="1" indent="-228600">
              <a:buFont typeface="Arial" charset="0"/>
              <a:buChar char="•"/>
            </a:pPr>
            <a:r>
              <a:rPr lang="zh-CN" altLang="en-US" sz="1800">
                <a:solidFill>
                  <a:schemeClr val="tx1"/>
                </a:solidFill>
              </a:rPr>
              <a:t>迭代更新每个粒子的全部属性</a:t>
            </a:r>
            <a:endParaRPr lang="zh-CN" altLang="en-US" sz="1800">
              <a:solidFill>
                <a:schemeClr val="tx1"/>
              </a:solidFill>
            </a:endParaRPr>
          </a:p>
          <a:p>
            <a:pPr marL="1143000" lvl="2" indent="-228600">
              <a:buFont typeface="Arial" charset="0"/>
              <a:buChar char="•"/>
            </a:pPr>
            <a:r>
              <a:rPr lang="zh-CN" altLang="en-US" sz="1280">
                <a:solidFill>
                  <a:schemeClr val="tx1"/>
                </a:solidFill>
              </a:rPr>
              <a:t>新位置</a:t>
            </a:r>
            <a:r>
              <a:rPr lang="en-US" altLang="zh-CN" sz="1280">
                <a:solidFill>
                  <a:schemeClr val="tx1"/>
                </a:solidFill>
              </a:rPr>
              <a:t>=</a:t>
            </a:r>
            <a:r>
              <a:rPr lang="zh-CN" altLang="en-US" sz="1280">
                <a:solidFill>
                  <a:schemeClr val="tx1"/>
                </a:solidFill>
              </a:rPr>
              <a:t>当前速度</a:t>
            </a:r>
            <a:r>
              <a:rPr lang="en-US" altLang="zh-CN" sz="1280">
                <a:solidFill>
                  <a:schemeClr val="tx1"/>
                </a:solidFill>
              </a:rPr>
              <a:t>+</a:t>
            </a:r>
            <a:r>
              <a:rPr lang="zh-CN" altLang="en-US" sz="1280">
                <a:solidFill>
                  <a:schemeClr val="tx1"/>
                </a:solidFill>
              </a:rPr>
              <a:t>当前位置</a:t>
            </a:r>
            <a:endParaRPr lang="zh-CN" altLang="en-US" sz="1280">
              <a:solidFill>
                <a:schemeClr val="tx1"/>
              </a:solidFill>
            </a:endParaRPr>
          </a:p>
          <a:p>
            <a:pPr marL="1143000" lvl="2" indent="-228600">
              <a:buFont typeface="Arial" charset="0"/>
              <a:buChar char="•"/>
            </a:pPr>
            <a:r>
              <a:rPr lang="zh-CN" altLang="en-US" sz="1280">
                <a:solidFill>
                  <a:schemeClr val="tx1"/>
                </a:solidFill>
              </a:rPr>
              <a:t>新速度</a:t>
            </a:r>
            <a:r>
              <a:rPr lang="en-US" altLang="zh-CN" sz="1280">
                <a:solidFill>
                  <a:schemeClr val="tx1"/>
                </a:solidFill>
              </a:rPr>
              <a:t>=</a:t>
            </a:r>
            <a:r>
              <a:rPr lang="zh-CN" altLang="en-US" sz="1280">
                <a:solidFill>
                  <a:schemeClr val="tx1"/>
                </a:solidFill>
              </a:rPr>
              <a:t>当前速度</a:t>
            </a:r>
            <a:r>
              <a:rPr lang="en-US" altLang="zh-CN" sz="1280">
                <a:solidFill>
                  <a:schemeClr val="tx1"/>
                </a:solidFill>
              </a:rPr>
              <a:t>+</a:t>
            </a:r>
            <a:r>
              <a:rPr lang="zh-CN" altLang="en-US" sz="1280">
                <a:solidFill>
                  <a:schemeClr val="tx1"/>
                </a:solidFill>
              </a:rPr>
              <a:t>当前距离朝最优位置的距离</a:t>
            </a:r>
            <a:r>
              <a:rPr lang="en-US" altLang="zh-CN" sz="1280">
                <a:solidFill>
                  <a:schemeClr val="tx1"/>
                </a:solidFill>
              </a:rPr>
              <a:t>//</a:t>
            </a:r>
            <a:r>
              <a:rPr lang="zh-CN" altLang="en-US" sz="1280">
                <a:solidFill>
                  <a:schemeClr val="tx1"/>
                </a:solidFill>
              </a:rPr>
              <a:t>合适大小的常量</a:t>
            </a:r>
            <a:endParaRPr lang="zh-CN" altLang="en-US" sz="1280">
              <a:solidFill>
                <a:schemeClr val="tx1"/>
              </a:solidFill>
            </a:endParaRPr>
          </a:p>
          <a:p>
            <a:pPr marL="1143000" lvl="2" indent="-228600">
              <a:buFont typeface="Arial" charset="0"/>
              <a:buChar char="•"/>
            </a:pPr>
            <a:r>
              <a:rPr lang="zh-CN" altLang="en-US" sz="1280">
                <a:solidFill>
                  <a:schemeClr val="tx1"/>
                </a:solidFill>
              </a:rPr>
              <a:t>使用随机森林模型预测当前位置的分数</a:t>
            </a:r>
            <a:endParaRPr lang="zh-CN" altLang="en-US" sz="1280">
              <a:solidFill>
                <a:schemeClr val="tx1"/>
              </a:solidFill>
            </a:endParaRPr>
          </a:p>
          <a:p>
            <a:pPr marL="1143000" lvl="2" indent="-228600">
              <a:buFont typeface="Arial" charset="0"/>
              <a:buChar char="•"/>
            </a:pPr>
            <a:r>
              <a:rPr lang="zh-CN" altLang="en-US" sz="1280">
                <a:solidFill>
                  <a:schemeClr val="tx1"/>
                </a:solidFill>
              </a:rPr>
              <a:t>更新种群最优分数与最优位置</a:t>
            </a:r>
            <a:endParaRPr lang="zh-CN" altLang="en-US" sz="1280">
              <a:solidFill>
                <a:schemeClr val="tx1"/>
              </a:solidFill>
            </a:endParaRPr>
          </a:p>
          <a:p>
            <a:pPr marL="685800" lvl="1" indent="-228600">
              <a:buFont typeface="Arial" charset="0"/>
              <a:buChar char="•"/>
            </a:pPr>
            <a:r>
              <a:rPr lang="zh-CN" altLang="en-US" sz="1800">
                <a:solidFill>
                  <a:schemeClr val="tx1"/>
                </a:solidFill>
              </a:rPr>
              <a:t>迭代停止后获取种群</a:t>
            </a:r>
            <a:r>
              <a:rPr lang="zh-CN" altLang="en-US" sz="1800">
                <a:solidFill>
                  <a:schemeClr val="tx1"/>
                </a:solidFill>
              </a:rPr>
              <a:t>最优解</a:t>
            </a:r>
            <a:endParaRPr lang="zh-CN" altLang="en-US" sz="1800">
              <a:solidFill>
                <a:schemeClr val="tx1"/>
              </a:solidFill>
            </a:endParaRPr>
          </a:p>
          <a:p>
            <a:pPr marL="685800" lvl="1" indent="-228600">
              <a:buFont typeface="Arial" charset="0"/>
              <a:buChar char="•"/>
            </a:pPr>
            <a:r>
              <a:rPr lang="zh-CN" altLang="en-US" sz="1800">
                <a:solidFill>
                  <a:schemeClr val="tx1"/>
                </a:solidFill>
              </a:rPr>
              <a:t>返回第一步，直到达到指定迭代</a:t>
            </a:r>
            <a:r>
              <a:rPr lang="zh-CN" altLang="en-US" sz="1800">
                <a:solidFill>
                  <a:schemeClr val="tx1"/>
                </a:solidFill>
              </a:rPr>
              <a:t>次数</a:t>
            </a:r>
            <a:endParaRPr lang="zh-CN" altLang="en-US" sz="180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五角星 26"/>
          <p:cNvSpPr/>
          <p:nvPr/>
        </p:nvSpPr>
        <p:spPr>
          <a:xfrm>
            <a:off x="1000416" y="4986632"/>
            <a:ext cx="374650" cy="374650"/>
          </a:xfrm>
          <a:prstGeom prst="star5">
            <a:avLst>
              <a:gd name="adj" fmla="val 25997"/>
              <a:gd name="hf" fmla="val 105146"/>
              <a:gd name="vf" fmla="val 11055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汉仪润圆-65简" pitchFamily="18" charset="-122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660400" y="153035"/>
            <a:ext cx="4066540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lnSpc>
                <a:spcPct val="150000"/>
              </a:lnSpc>
              <a:defRPr sz="1400">
                <a:gradFill>
                  <a:gsLst>
                    <a:gs pos="0">
                      <a:srgbClr val="08AEEA"/>
                    </a:gs>
                    <a:gs pos="100000">
                      <a:srgbClr val="2AF598"/>
                    </a:gs>
                  </a:gsLst>
                  <a:lin ang="2700000" scaled="0"/>
                </a:gra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algn="l">
              <a:lnSpc>
                <a:spcPct val="100000"/>
              </a:lnSpc>
              <a:defRPr/>
            </a:pPr>
            <a:r>
              <a:rPr lang="zh-CN" altLang="en-US" sz="3200" b="1" dirty="0">
                <a:solidFill>
                  <a:schemeClr val="bg1"/>
                </a:solidFill>
                <a:latin typeface="汉仪润圆-65简" pitchFamily="18" charset="-122"/>
                <a:ea typeface="汉仪润圆-65简" pitchFamily="18" charset="-122"/>
                <a:cs typeface="+mn-ea"/>
                <a:sym typeface="汉仪润圆-65简" pitchFamily="18" charset="-122"/>
              </a:rPr>
              <a:t>流程图演示实现</a:t>
            </a:r>
            <a:r>
              <a:rPr lang="zh-CN" altLang="en-US" sz="3200" b="1" dirty="0">
                <a:solidFill>
                  <a:schemeClr val="bg1"/>
                </a:solidFill>
                <a:latin typeface="汉仪润圆-65简" pitchFamily="18" charset="-122"/>
                <a:ea typeface="汉仪润圆-65简" pitchFamily="18" charset="-122"/>
                <a:cs typeface="+mn-ea"/>
                <a:sym typeface="汉仪润圆-65简" pitchFamily="18" charset="-122"/>
              </a:rPr>
              <a:t>步骤</a:t>
            </a:r>
            <a:endParaRPr lang="zh-CN" altLang="en-US" sz="3200" b="1" dirty="0">
              <a:solidFill>
                <a:schemeClr val="bg1"/>
              </a:solidFill>
              <a:latin typeface="汉仪润圆-65简" pitchFamily="18" charset="-122"/>
              <a:ea typeface="汉仪润圆-65简" pitchFamily="18" charset="-122"/>
              <a:cs typeface="+mn-ea"/>
              <a:sym typeface="汉仪润圆-65简" pitchFamily="18" charset="-122"/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2933484" y="415727"/>
            <a:ext cx="1792727" cy="108542"/>
            <a:chOff x="7286472" y="691984"/>
            <a:chExt cx="2458890" cy="108542"/>
          </a:xfrm>
        </p:grpSpPr>
        <p:cxnSp>
          <p:nvCxnSpPr>
            <p:cNvPr id="39" name="直接连接符 38"/>
            <p:cNvCxnSpPr/>
            <p:nvPr/>
          </p:nvCxnSpPr>
          <p:spPr>
            <a:xfrm flipH="1">
              <a:off x="7286472" y="691984"/>
              <a:ext cx="2458890" cy="0"/>
            </a:xfrm>
            <a:prstGeom prst="line">
              <a:avLst/>
            </a:prstGeom>
            <a:ln>
              <a:solidFill>
                <a:schemeClr val="bg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/>
            <p:cNvCxnSpPr/>
            <p:nvPr/>
          </p:nvCxnSpPr>
          <p:spPr>
            <a:xfrm flipH="1">
              <a:off x="7286472" y="800526"/>
              <a:ext cx="1372336" cy="0"/>
            </a:xfrm>
            <a:prstGeom prst="line">
              <a:avLst/>
            </a:prstGeom>
            <a:ln>
              <a:solidFill>
                <a:schemeClr val="bg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内容占位符 3" descr="1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386965" y="911225"/>
            <a:ext cx="3688080" cy="59709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2162630" y="5743871"/>
            <a:ext cx="786674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u="sng" dirty="0">
                <a:solidFill>
                  <a:schemeClr val="bg1"/>
                </a:solidFill>
                <a:latin typeface="汉仪润圆-65简" pitchFamily="18" charset="-122"/>
                <a:ea typeface="汉仪润圆-65简" pitchFamily="18" charset="-122"/>
                <a:cs typeface="+mn-ea"/>
                <a:sym typeface="汉仪润圆-65简" pitchFamily="18" charset="-122"/>
              </a:rPr>
              <a:t>您的正文已经简明扼要，字字珠玑，但信息却错综复杂，需要用更多的文字来表述；但请您尽可能提炼思想的精髓，否则容易造成观者的阅读压力，适得其反。</a:t>
            </a:r>
            <a:endParaRPr lang="en-US" altLang="zh-CN" sz="1400" u="sng" dirty="0">
              <a:solidFill>
                <a:schemeClr val="bg1"/>
              </a:solidFill>
              <a:latin typeface="汉仪润圆-65简" pitchFamily="18" charset="-122"/>
              <a:ea typeface="汉仪润圆-65简" pitchFamily="18" charset="-122"/>
              <a:cs typeface="+mn-ea"/>
              <a:sym typeface="汉仪润圆-65简" pitchFamily="18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60400" y="153306"/>
            <a:ext cx="2325912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lnSpc>
                <a:spcPct val="150000"/>
              </a:lnSpc>
              <a:defRPr sz="1400">
                <a:gradFill>
                  <a:gsLst>
                    <a:gs pos="0">
                      <a:srgbClr val="08AEEA"/>
                    </a:gs>
                    <a:gs pos="100000">
                      <a:srgbClr val="2AF598"/>
                    </a:gs>
                  </a:gsLst>
                  <a:lin ang="2700000" scaled="0"/>
                </a:gra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algn="l">
              <a:lnSpc>
                <a:spcPct val="100000"/>
              </a:lnSpc>
              <a:defRPr/>
            </a:pPr>
            <a:r>
              <a:rPr lang="zh-CN" altLang="en-US" sz="3200" b="1" dirty="0">
                <a:solidFill>
                  <a:schemeClr val="bg1"/>
                </a:solidFill>
                <a:latin typeface="汉仪润圆-65简" pitchFamily="18" charset="-122"/>
                <a:ea typeface="汉仪润圆-65简" pitchFamily="18" charset="-122"/>
                <a:cs typeface="+mn-ea"/>
                <a:sym typeface="汉仪润圆-65简" pitchFamily="18" charset="-122"/>
              </a:rPr>
              <a:t>代码</a:t>
            </a:r>
            <a:r>
              <a:rPr lang="zh-CN" altLang="en-US" sz="3200" b="1" dirty="0">
                <a:solidFill>
                  <a:schemeClr val="bg1"/>
                </a:solidFill>
                <a:latin typeface="汉仪润圆-65简" pitchFamily="18" charset="-122"/>
                <a:ea typeface="汉仪润圆-65简" pitchFamily="18" charset="-122"/>
                <a:cs typeface="+mn-ea"/>
                <a:sym typeface="汉仪润圆-65简" pitchFamily="18" charset="-122"/>
              </a:rPr>
              <a:t>示例</a:t>
            </a:r>
            <a:endParaRPr lang="zh-CN" altLang="en-US" sz="3200" b="1" dirty="0">
              <a:solidFill>
                <a:schemeClr val="bg1"/>
              </a:solidFill>
              <a:latin typeface="汉仪润圆-65简" pitchFamily="18" charset="-122"/>
              <a:ea typeface="汉仪润圆-65简" pitchFamily="18" charset="-122"/>
              <a:cs typeface="+mn-ea"/>
              <a:sym typeface="汉仪润圆-65简" pitchFamily="18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2933484" y="415727"/>
            <a:ext cx="1792727" cy="108542"/>
            <a:chOff x="7286472" y="691984"/>
            <a:chExt cx="2458890" cy="108542"/>
          </a:xfrm>
        </p:grpSpPr>
        <p:cxnSp>
          <p:nvCxnSpPr>
            <p:cNvPr id="7" name="直接连接符 6"/>
            <p:cNvCxnSpPr/>
            <p:nvPr/>
          </p:nvCxnSpPr>
          <p:spPr>
            <a:xfrm flipH="1">
              <a:off x="7286472" y="691984"/>
              <a:ext cx="2458890" cy="0"/>
            </a:xfrm>
            <a:prstGeom prst="line">
              <a:avLst/>
            </a:prstGeom>
            <a:ln>
              <a:solidFill>
                <a:schemeClr val="bg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/>
            <p:cNvCxnSpPr/>
            <p:nvPr/>
          </p:nvCxnSpPr>
          <p:spPr>
            <a:xfrm flipH="1">
              <a:off x="7286472" y="800526"/>
              <a:ext cx="1372336" cy="0"/>
            </a:xfrm>
            <a:prstGeom prst="line">
              <a:avLst/>
            </a:prstGeom>
            <a:ln>
              <a:solidFill>
                <a:schemeClr val="bg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958215" y="1829435"/>
            <a:ext cx="3099435" cy="154622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285740" y="1088390"/>
            <a:ext cx="3880485" cy="122999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958215" y="4155440"/>
            <a:ext cx="4082415" cy="235458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285740" y="2609215"/>
            <a:ext cx="6629400" cy="3973195"/>
          </a:xfrm>
          <a:prstGeom prst="rect">
            <a:avLst/>
          </a:prstGeom>
        </p:spPr>
      </p:pic>
      <p:sp>
        <p:nvSpPr>
          <p:cNvPr id="12" name="文本框 11"/>
          <p:cNvSpPr txBox="1"/>
          <p:nvPr>
            <p:custDataLst>
              <p:tags r:id="rId9"/>
            </p:custDataLst>
          </p:nvPr>
        </p:nvSpPr>
        <p:spPr>
          <a:xfrm>
            <a:off x="4268470" y="1088390"/>
            <a:ext cx="101663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/>
              <a:t>定义粒子</a:t>
            </a:r>
            <a:endParaRPr lang="zh-CN" altLang="en-US" sz="1600"/>
          </a:p>
        </p:txBody>
      </p:sp>
      <p:sp>
        <p:nvSpPr>
          <p:cNvPr id="13" name="文本框 12"/>
          <p:cNvSpPr txBox="1"/>
          <p:nvPr>
            <p:custDataLst>
              <p:tags r:id="rId10"/>
            </p:custDataLst>
          </p:nvPr>
        </p:nvSpPr>
        <p:spPr>
          <a:xfrm>
            <a:off x="9219565" y="2364105"/>
            <a:ext cx="154495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/>
              <a:t>更新粒子群</a:t>
            </a:r>
            <a:endParaRPr lang="zh-CN" altLang="en-US" sz="1600"/>
          </a:p>
        </p:txBody>
      </p:sp>
      <p:sp>
        <p:nvSpPr>
          <p:cNvPr id="15" name="文本框 14"/>
          <p:cNvSpPr txBox="1"/>
          <p:nvPr>
            <p:custDataLst>
              <p:tags r:id="rId11"/>
            </p:custDataLst>
          </p:nvPr>
        </p:nvSpPr>
        <p:spPr>
          <a:xfrm>
            <a:off x="958215" y="3481705"/>
            <a:ext cx="40640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/>
              <a:t>初始化粒子群</a:t>
            </a:r>
            <a:endParaRPr lang="zh-CN" altLang="en-US" sz="1600"/>
          </a:p>
        </p:txBody>
      </p:sp>
      <p:sp>
        <p:nvSpPr>
          <p:cNvPr id="16" name="文本框 15"/>
          <p:cNvSpPr txBox="1"/>
          <p:nvPr>
            <p:custDataLst>
              <p:tags r:id="rId12"/>
            </p:custDataLst>
          </p:nvPr>
        </p:nvSpPr>
        <p:spPr>
          <a:xfrm>
            <a:off x="958215" y="1219200"/>
            <a:ext cx="40640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/>
              <a:t>定义参数</a:t>
            </a:r>
            <a:endParaRPr lang="zh-CN" altLang="en-US" sz="1600"/>
          </a:p>
        </p:txBody>
      </p:sp>
    </p:spTree>
  </p:cSld>
  <p:clrMapOvr>
    <a:masterClrMapping/>
  </p:clrMapOvr>
  <p:transition spd="med">
    <p:dissolv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ounded Rectangle 13"/>
          <p:cNvSpPr/>
          <p:nvPr/>
        </p:nvSpPr>
        <p:spPr>
          <a:xfrm>
            <a:off x="731824" y="4216215"/>
            <a:ext cx="221716" cy="21427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>
              <a:latin typeface="汉仪润圆-65简" pitchFamily="18" charset="-122"/>
              <a:ea typeface="汉仪润圆-65简" pitchFamily="18" charset="-122"/>
              <a:cs typeface="+mn-ea"/>
              <a:sym typeface="汉仪润圆-65简" pitchFamily="18" charset="-122"/>
            </a:endParaRPr>
          </a:p>
        </p:txBody>
      </p:sp>
      <p:sp>
        <p:nvSpPr>
          <p:cNvPr id="18" name="Rounded Rectangle 14"/>
          <p:cNvSpPr/>
          <p:nvPr/>
        </p:nvSpPr>
        <p:spPr>
          <a:xfrm>
            <a:off x="731824" y="5333664"/>
            <a:ext cx="221716" cy="21427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>
              <a:latin typeface="汉仪润圆-65简" pitchFamily="18" charset="-122"/>
              <a:ea typeface="汉仪润圆-65简" pitchFamily="18" charset="-122"/>
              <a:cs typeface="+mn-ea"/>
              <a:sym typeface="汉仪润圆-65简" pitchFamily="18" charset="-122"/>
            </a:endParaRPr>
          </a:p>
        </p:txBody>
      </p:sp>
      <p:sp>
        <p:nvSpPr>
          <p:cNvPr id="33" name="Text Placeholder 33"/>
          <p:cNvSpPr txBox="1"/>
          <p:nvPr/>
        </p:nvSpPr>
        <p:spPr>
          <a:xfrm>
            <a:off x="1058723" y="4098995"/>
            <a:ext cx="18906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defTabSz="1219200">
              <a:spcBef>
                <a:spcPct val="20000"/>
              </a:spcBef>
              <a:defRPr b="1">
                <a:solidFill>
                  <a:schemeClr val="tx1">
                    <a:lumMod val="75000"/>
                    <a:lumOff val="25000"/>
                  </a:schemeClr>
                </a:solidFill>
                <a:latin typeface="汉仪润圆-65简" pitchFamily="18" charset="-122"/>
                <a:ea typeface="汉仪润圆-65简" pitchFamily="18" charset="-122"/>
                <a:cs typeface="+mn-ea"/>
              </a:defRPr>
            </a:lvl1pPr>
          </a:lstStyle>
          <a:p>
            <a:r>
              <a:rPr lang="zh-CN" altLang="en-US" dirty="0" smtClean="0">
                <a:solidFill>
                  <a:schemeClr val="bg1"/>
                </a:solidFill>
                <a:sym typeface="汉仪润圆-65简" pitchFamily="18" charset="-122"/>
              </a:rPr>
              <a:t>添加标题</a:t>
            </a:r>
            <a:endParaRPr lang="en-AU" altLang="zh-CN" dirty="0">
              <a:solidFill>
                <a:schemeClr val="bg1"/>
              </a:solidFill>
              <a:sym typeface="汉仪润圆-65简" pitchFamily="18" charset="-122"/>
            </a:endParaRPr>
          </a:p>
        </p:txBody>
      </p:sp>
      <p:sp>
        <p:nvSpPr>
          <p:cNvPr id="34" name="TextBox 20"/>
          <p:cNvSpPr txBox="1"/>
          <p:nvPr/>
        </p:nvSpPr>
        <p:spPr>
          <a:xfrm>
            <a:off x="1058722" y="4464102"/>
            <a:ext cx="2683618" cy="55060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050" u="sng">
                <a:solidFill>
                  <a:schemeClr val="tx1">
                    <a:lumMod val="50000"/>
                    <a:lumOff val="50000"/>
                  </a:schemeClr>
                </a:solidFill>
                <a:latin typeface="汉仪润圆-65简" pitchFamily="18" charset="-122"/>
                <a:ea typeface="汉仪润圆-65简" pitchFamily="18" charset="-122"/>
                <a:cs typeface="+mn-ea"/>
              </a:defRPr>
            </a:lvl1pPr>
          </a:lstStyle>
          <a:p>
            <a:r>
              <a:rPr lang="zh-CN" altLang="en-US" dirty="0" smtClean="0">
                <a:solidFill>
                  <a:schemeClr val="bg1"/>
                </a:solidFill>
                <a:sym typeface="汉仪润圆-65简" pitchFamily="18" charset="-122"/>
              </a:rPr>
              <a:t>您的正文已经简明扼要，字字珠玑，但信息却错综复杂</a:t>
            </a:r>
            <a:endParaRPr lang="en-US" altLang="zh-CN" dirty="0">
              <a:solidFill>
                <a:schemeClr val="bg1"/>
              </a:solidFill>
              <a:sym typeface="汉仪润圆-65简" pitchFamily="18" charset="-122"/>
            </a:endParaRPr>
          </a:p>
        </p:txBody>
      </p:sp>
      <p:sp>
        <p:nvSpPr>
          <p:cNvPr id="35" name="Text Placeholder 33"/>
          <p:cNvSpPr txBox="1"/>
          <p:nvPr/>
        </p:nvSpPr>
        <p:spPr>
          <a:xfrm>
            <a:off x="1058723" y="5274217"/>
            <a:ext cx="18906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defTabSz="1219200">
              <a:spcBef>
                <a:spcPct val="20000"/>
              </a:spcBef>
              <a:defRPr b="1">
                <a:solidFill>
                  <a:schemeClr val="tx1">
                    <a:lumMod val="75000"/>
                    <a:lumOff val="25000"/>
                  </a:schemeClr>
                </a:solidFill>
                <a:latin typeface="汉仪润圆-65简" pitchFamily="18" charset="-122"/>
                <a:ea typeface="汉仪润圆-65简" pitchFamily="18" charset="-122"/>
                <a:cs typeface="+mn-ea"/>
              </a:defRPr>
            </a:lvl1pPr>
          </a:lstStyle>
          <a:p>
            <a:r>
              <a:rPr lang="zh-CN" altLang="en-US" dirty="0" smtClean="0">
                <a:solidFill>
                  <a:schemeClr val="bg1"/>
                </a:solidFill>
                <a:sym typeface="汉仪润圆-65简" pitchFamily="18" charset="-122"/>
              </a:rPr>
              <a:t>添加标题</a:t>
            </a:r>
            <a:endParaRPr lang="en-AU" altLang="zh-CN" dirty="0">
              <a:solidFill>
                <a:schemeClr val="bg1"/>
              </a:solidFill>
              <a:sym typeface="汉仪润圆-65简" pitchFamily="18" charset="-122"/>
            </a:endParaRPr>
          </a:p>
        </p:txBody>
      </p:sp>
      <p:sp>
        <p:nvSpPr>
          <p:cNvPr id="36" name="TextBox 20"/>
          <p:cNvSpPr txBox="1"/>
          <p:nvPr/>
        </p:nvSpPr>
        <p:spPr>
          <a:xfrm>
            <a:off x="1058722" y="5639324"/>
            <a:ext cx="2683618" cy="55060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050" u="sng">
                <a:solidFill>
                  <a:schemeClr val="tx1">
                    <a:lumMod val="50000"/>
                    <a:lumOff val="50000"/>
                  </a:schemeClr>
                </a:solidFill>
                <a:latin typeface="汉仪润圆-65简" pitchFamily="18" charset="-122"/>
                <a:ea typeface="汉仪润圆-65简" pitchFamily="18" charset="-122"/>
                <a:cs typeface="+mn-ea"/>
              </a:defRPr>
            </a:lvl1pPr>
          </a:lstStyle>
          <a:p>
            <a:r>
              <a:rPr lang="zh-CN" altLang="en-US" dirty="0" smtClean="0">
                <a:solidFill>
                  <a:schemeClr val="bg1"/>
                </a:solidFill>
                <a:sym typeface="汉仪润圆-65简" pitchFamily="18" charset="-122"/>
              </a:rPr>
              <a:t>您的正文已经简明扼要，字字珠玑，但信息却错综复杂</a:t>
            </a:r>
            <a:endParaRPr lang="en-US" altLang="zh-CN" dirty="0">
              <a:solidFill>
                <a:schemeClr val="bg1"/>
              </a:solidFill>
              <a:sym typeface="汉仪润圆-65简" pitchFamily="18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660400" y="153306"/>
            <a:ext cx="2325912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lnSpc>
                <a:spcPct val="150000"/>
              </a:lnSpc>
              <a:defRPr sz="1400">
                <a:gradFill>
                  <a:gsLst>
                    <a:gs pos="0">
                      <a:srgbClr val="08AEEA"/>
                    </a:gs>
                    <a:gs pos="100000">
                      <a:srgbClr val="2AF598"/>
                    </a:gs>
                  </a:gsLst>
                  <a:lin ang="2700000" scaled="0"/>
                </a:gra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algn="l">
              <a:lnSpc>
                <a:spcPct val="100000"/>
              </a:lnSpc>
              <a:defRPr/>
            </a:pPr>
            <a:r>
              <a:rPr lang="zh-CN" altLang="en-US" sz="3200" b="1" dirty="0">
                <a:solidFill>
                  <a:schemeClr val="bg1"/>
                </a:solidFill>
                <a:latin typeface="汉仪润圆-65简" pitchFamily="18" charset="-122"/>
                <a:ea typeface="汉仪润圆-65简" pitchFamily="18" charset="-122"/>
                <a:cs typeface="+mn-ea"/>
                <a:sym typeface="汉仪润圆-65简" pitchFamily="18" charset="-122"/>
              </a:rPr>
              <a:t>结果分析</a:t>
            </a:r>
            <a:endParaRPr lang="zh-CN" altLang="en-US" sz="3200" b="1" dirty="0">
              <a:solidFill>
                <a:schemeClr val="bg1"/>
              </a:solidFill>
              <a:latin typeface="汉仪润圆-65简" pitchFamily="18" charset="-122"/>
              <a:ea typeface="汉仪润圆-65简" pitchFamily="18" charset="-122"/>
              <a:cs typeface="+mn-ea"/>
              <a:sym typeface="汉仪润圆-65简" pitchFamily="18" charset="-122"/>
            </a:endParaRPr>
          </a:p>
        </p:txBody>
      </p:sp>
      <p:grpSp>
        <p:nvGrpSpPr>
          <p:cNvPr id="26" name="组合 25"/>
          <p:cNvGrpSpPr/>
          <p:nvPr/>
        </p:nvGrpSpPr>
        <p:grpSpPr>
          <a:xfrm>
            <a:off x="2933484" y="415727"/>
            <a:ext cx="1792727" cy="108542"/>
            <a:chOff x="7286472" y="691984"/>
            <a:chExt cx="2458890" cy="108542"/>
          </a:xfrm>
        </p:grpSpPr>
        <p:cxnSp>
          <p:nvCxnSpPr>
            <p:cNvPr id="27" name="直接连接符 26"/>
            <p:cNvCxnSpPr/>
            <p:nvPr/>
          </p:nvCxnSpPr>
          <p:spPr>
            <a:xfrm flipH="1">
              <a:off x="7286472" y="691984"/>
              <a:ext cx="2458890" cy="0"/>
            </a:xfrm>
            <a:prstGeom prst="line">
              <a:avLst/>
            </a:prstGeom>
            <a:ln>
              <a:solidFill>
                <a:schemeClr val="bg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 flipH="1">
              <a:off x="7286472" y="800526"/>
              <a:ext cx="1372336" cy="0"/>
            </a:xfrm>
            <a:prstGeom prst="line">
              <a:avLst/>
            </a:prstGeom>
            <a:ln>
              <a:solidFill>
                <a:schemeClr val="bg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文本框 2"/>
          <p:cNvSpPr txBox="1"/>
          <p:nvPr/>
        </p:nvSpPr>
        <p:spPr>
          <a:xfrm>
            <a:off x="560705" y="1272540"/>
            <a:ext cx="11069955" cy="510413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 sz="2800">
                <a:sym typeface="+mn-ea"/>
              </a:rPr>
              <a:t>        </a:t>
            </a:r>
            <a:endParaRPr lang="en-US" altLang="zh-CN" sz="2800">
              <a:sym typeface="+mn-ea"/>
            </a:endParaRPr>
          </a:p>
          <a:p>
            <a:r>
              <a:rPr lang="en-US" altLang="zh-CN" sz="2800">
                <a:sym typeface="+mn-ea"/>
              </a:rPr>
              <a:t>       </a:t>
            </a:r>
            <a:r>
              <a:rPr lang="zh-CN" altLang="en-US" sz="2800">
                <a:sym typeface="+mn-ea"/>
              </a:rPr>
              <a:t>在以上参数的设置下跑半小时得到了</a:t>
            </a:r>
            <a:r>
              <a:rPr lang="en-US" altLang="zh-CN" sz="2800">
                <a:sym typeface="+mn-ea"/>
              </a:rPr>
              <a:t>384</a:t>
            </a:r>
            <a:r>
              <a:rPr lang="zh-CN" altLang="en-US" sz="2800">
                <a:sym typeface="+mn-ea"/>
              </a:rPr>
              <a:t>个结果，如果想让搜索空间大一点，可以加大种群大小与迭代次数，但是实验得到结果的质量并没有提升。</a:t>
            </a:r>
            <a:endParaRPr lang="zh-CN" altLang="en-US" sz="2800">
              <a:sym typeface="+mn-ea"/>
            </a:endParaRPr>
          </a:p>
          <a:p>
            <a:pPr indent="457200"/>
            <a:r>
              <a:rPr lang="zh-CN" altLang="en-US" sz="2800">
                <a:sym typeface="+mn-ea"/>
              </a:rPr>
              <a:t>   模型在时间上有很出色的表现，在验证集上表示平平，在实际的测试集合上的表示待比赛方验证。</a:t>
            </a:r>
            <a:endParaRPr lang="zh-CN" altLang="en-US" sz="2800"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pl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zzsbmxm">
      <a:majorFont>
        <a:latin typeface="汉仪润圆-65简"/>
        <a:ea typeface="汉仪润圆-65简"/>
        <a:cs typeface=""/>
      </a:majorFont>
      <a:minorFont>
        <a:latin typeface="汉仪润圆-65简"/>
        <a:ea typeface="汉仪润圆-65简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汉仪润圆-65简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汉仪润圆-65简"/>
        <a:ea typeface=""/>
        <a:cs typeface=""/>
        <a:font script="Jpan" typeface="ＭＳ Ｐゴシック"/>
        <a:font script="Hang" typeface="맑은 고딕"/>
        <a:font script="Hans" typeface="汉仪润圆-65简"/>
        <a:font script="Hant" typeface="新細明體"/>
        <a:font script="Arab" typeface="汉仪润圆-65简"/>
        <a:font script="Hebr" typeface="汉仪润圆-65简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汉仪润圆-65简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汉仪润圆-65简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汉仪润圆-65简"/>
        <a:ea typeface=""/>
        <a:cs typeface=""/>
        <a:font script="Jpan" typeface="ＭＳ Ｐゴシック"/>
        <a:font script="Hang" typeface="맑은 고딕"/>
        <a:font script="Hans" typeface="汉仪润圆-65简"/>
        <a:font script="Hant" typeface="新細明體"/>
        <a:font script="Arab" typeface="汉仪润圆-65简"/>
        <a:font script="Hebr" typeface="汉仪润圆-65简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汉仪润圆-65简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/>
  <PresentationFormat>宽屏</PresentationFormat>
  <Paragraphs>107</Paragraphs>
  <Slides>0</Slides>
  <Notes>17</Notes>
  <HiddenSlides>1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5" baseType="lpstr">
      <vt:lpstr>Arial</vt:lpstr>
      <vt:lpstr>宋体</vt:lpstr>
      <vt:lpstr>Wingdings</vt:lpstr>
      <vt:lpstr>汉仪润圆-65简</vt:lpstr>
      <vt:lpstr>微软雅黑</vt:lpstr>
      <vt:lpstr>Calibri</vt:lpstr>
      <vt:lpstr>pl主题</vt:lpstr>
      <vt:lpstr>PowerPoint 演示文稿</vt:lpstr>
      <vt:lpstr>PowerPoint 演示文稿</vt:lpstr>
      <vt:lpstr>随机森林</vt:lpstr>
      <vt:lpstr>PowerPoint 演示文稿</vt:lpstr>
      <vt:lpstr>粒子群算法的参数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包子馒头加紫菜番茄汤</dc:creator>
  <cp:lastModifiedBy>iPad</cp:lastModifiedBy>
  <cp:revision>441</cp:revision>
  <dcterms:created xsi:type="dcterms:W3CDTF">1900-01-01T00:00:00Z</dcterms:created>
  <dcterms:modified xsi:type="dcterms:W3CDTF">1900-01-01T00:00:00Z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59517DFC1667528A826DC064C5E6DFCD_31</vt:lpwstr>
  </property>
  <property fmtid="{D5CDD505-2E9C-101B-9397-08002B2CF9AE}" pid="3" name="KSOProductBuildVer">
    <vt:lpwstr>2052-12.1.1</vt:lpwstr>
  </property>
  <property fmtid="{D5CDD505-2E9C-101B-9397-08002B2CF9AE}" pid="4" name="KSOTemplateUUID">
    <vt:lpwstr>v1.0_mb_MEESogNzRfaYtkeKQdYNCw==</vt:lpwstr>
  </property>
</Properties>
</file>